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9" r:id="rId3"/>
    <p:sldId id="268" r:id="rId4"/>
    <p:sldId id="342" r:id="rId5"/>
    <p:sldId id="269" r:id="rId6"/>
    <p:sldId id="271" r:id="rId7"/>
    <p:sldId id="345" r:id="rId8"/>
    <p:sldId id="352" r:id="rId9"/>
    <p:sldId id="346" r:id="rId10"/>
    <p:sldId id="347" r:id="rId11"/>
    <p:sldId id="348" r:id="rId12"/>
    <p:sldId id="349" r:id="rId13"/>
    <p:sldId id="350" r:id="rId14"/>
    <p:sldId id="351" r:id="rId15"/>
    <p:sldId id="344" r:id="rId16"/>
    <p:sldId id="275" r:id="rId17"/>
    <p:sldId id="276" r:id="rId18"/>
    <p:sldId id="357" r:id="rId19"/>
    <p:sldId id="277" r:id="rId20"/>
    <p:sldId id="278" r:id="rId21"/>
    <p:sldId id="280" r:id="rId22"/>
    <p:sldId id="353" r:id="rId23"/>
    <p:sldId id="361" r:id="rId24"/>
    <p:sldId id="319" r:id="rId25"/>
    <p:sldId id="327" r:id="rId26"/>
    <p:sldId id="328" r:id="rId27"/>
    <p:sldId id="337" r:id="rId28"/>
    <p:sldId id="339" r:id="rId29"/>
    <p:sldId id="305" r:id="rId30"/>
    <p:sldId id="306" r:id="rId31"/>
    <p:sldId id="362" r:id="rId32"/>
    <p:sldId id="364" r:id="rId3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76" autoAdjust="0"/>
  </p:normalViewPr>
  <p:slideViewPr>
    <p:cSldViewPr snapToGrid="0">
      <p:cViewPr varScale="1">
        <p:scale>
          <a:sx n="73" d="100"/>
          <a:sy n="73" d="100"/>
        </p:scale>
        <p:origin x="78" y="11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89CD7-9FE5-429F-B9E0-AA1946CCC9BD}" type="datetimeFigureOut">
              <a:rPr lang="sv-SE" smtClean="0"/>
              <a:t>2017-01-28</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C2188-90C9-4DE2-9CC5-BA3A554B7687}" type="slidenum">
              <a:rPr lang="sv-SE" smtClean="0"/>
              <a:t>‹#›</a:t>
            </a:fld>
            <a:endParaRPr lang="sv-SE"/>
          </a:p>
        </p:txBody>
      </p:sp>
    </p:spTree>
    <p:extLst>
      <p:ext uri="{BB962C8B-B14F-4D97-AF65-F5344CB8AC3E}">
        <p14:creationId xmlns:p14="http://schemas.microsoft.com/office/powerpoint/2010/main" val="1524389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141649" y="1360801"/>
            <a:ext cx="7373700" cy="691957"/>
          </a:xfrm>
        </p:spPr>
        <p:txBody>
          <a:bodyPr anchor="t">
            <a:noAutofit/>
          </a:bodyPr>
          <a:lstStyle>
            <a:lvl1pPr algn="l">
              <a:lnSpc>
                <a:spcPct val="100000"/>
              </a:lnSpc>
              <a:defRPr sz="3800" b="1" baseline="0">
                <a:solidFill>
                  <a:schemeClr val="accent1"/>
                </a:solidFill>
              </a:defRPr>
            </a:lvl1pPr>
          </a:lstStyle>
          <a:p>
            <a:r>
              <a:rPr lang="sv-SE" dirty="0" smtClean="0"/>
              <a:t>Stor rubrik</a:t>
            </a:r>
            <a:endParaRPr lang="sv-SE" dirty="0"/>
          </a:p>
        </p:txBody>
      </p:sp>
      <p:sp>
        <p:nvSpPr>
          <p:cNvPr id="3" name="Underrubrik 2"/>
          <p:cNvSpPr>
            <a:spLocks noGrp="1"/>
          </p:cNvSpPr>
          <p:nvPr>
            <p:ph type="subTitle" idx="1" hasCustomPrompt="1"/>
          </p:nvPr>
        </p:nvSpPr>
        <p:spPr>
          <a:xfrm>
            <a:off x="1141650" y="2208554"/>
            <a:ext cx="7373701" cy="788400"/>
          </a:xfrm>
        </p:spPr>
        <p:txBody>
          <a:bodyPr>
            <a:noAutofit/>
          </a:bodyPr>
          <a:lstStyle>
            <a:lvl1pPr marL="0" indent="0" algn="l">
              <a:lnSpc>
                <a:spcPct val="100000"/>
              </a:lnSpc>
              <a:buNone/>
              <a:defRPr sz="2200" b="1">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Underrubrik</a:t>
            </a:r>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2017-01-28</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0597361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med två bild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9101" y="1542416"/>
            <a:ext cx="7886249" cy="652145"/>
          </a:xfrm>
        </p:spPr>
        <p:txBody>
          <a:bodyPr/>
          <a:lstStyle>
            <a:lvl1pPr>
              <a:defRPr/>
            </a:lvl1pPr>
          </a:lstStyle>
          <a:p>
            <a:r>
              <a:rPr lang="sv-SE" dirty="0" smtClean="0"/>
              <a:t>Mindre rubrik</a:t>
            </a:r>
            <a:endParaRPr lang="sv-SE" dirty="0"/>
          </a:p>
        </p:txBody>
      </p:sp>
      <p:sp>
        <p:nvSpPr>
          <p:cNvPr id="13" name="Platshållare för bild 12"/>
          <p:cNvSpPr>
            <a:spLocks noGrp="1"/>
          </p:cNvSpPr>
          <p:nvPr>
            <p:ph type="pic" sz="quarter" idx="14"/>
          </p:nvPr>
        </p:nvSpPr>
        <p:spPr>
          <a:xfrm>
            <a:off x="4630500" y="2241462"/>
            <a:ext cx="3885300" cy="3942000"/>
          </a:xfrm>
        </p:spPr>
        <p:txBody>
          <a:bodyPr/>
          <a:lstStyle/>
          <a:p>
            <a:r>
              <a:rPr lang="sv-SE" smtClean="0"/>
              <a:t>Klicka på ikonen för att lägga till en bild</a:t>
            </a:r>
            <a:endParaRPr lang="sv-SE"/>
          </a:p>
        </p:txBody>
      </p:sp>
      <p:sp>
        <p:nvSpPr>
          <p:cNvPr id="8" name="Platshållare för bild 12"/>
          <p:cNvSpPr>
            <a:spLocks noGrp="1"/>
          </p:cNvSpPr>
          <p:nvPr>
            <p:ph type="pic" sz="quarter" idx="15"/>
          </p:nvPr>
        </p:nvSpPr>
        <p:spPr>
          <a:xfrm>
            <a:off x="629100" y="2235600"/>
            <a:ext cx="3885300" cy="3942000"/>
          </a:xfrm>
        </p:spPr>
        <p:txBody>
          <a:bodyPr/>
          <a:lstStyle/>
          <a:p>
            <a:r>
              <a:rPr lang="sv-SE" smtClean="0"/>
              <a:t>Klicka på ikonen för att lägga till en bild</a:t>
            </a:r>
            <a:endParaRPr lang="sv-SE" dirty="0"/>
          </a:p>
        </p:txBody>
      </p:sp>
      <p:sp>
        <p:nvSpPr>
          <p:cNvPr id="3" name="Platshållare för datum 2"/>
          <p:cNvSpPr>
            <a:spLocks noGrp="1"/>
          </p:cNvSpPr>
          <p:nvPr>
            <p:ph type="dt" sz="half" idx="16"/>
          </p:nvPr>
        </p:nvSpPr>
        <p:spPr/>
        <p:txBody>
          <a:bodyPr/>
          <a:lstStyle/>
          <a:p>
            <a:fld id="{2D44CBEE-E6DE-47E3-981B-80C11ECF5B1C}" type="datetimeFigureOut">
              <a:rPr lang="sv-SE" smtClean="0"/>
              <a:pPr/>
              <a:t>2017-01-28</a:t>
            </a:fld>
            <a:endParaRPr lang="sv-SE" dirty="0"/>
          </a:p>
        </p:txBody>
      </p:sp>
      <p:sp>
        <p:nvSpPr>
          <p:cNvPr id="4" name="Platshållare för sidfot 3"/>
          <p:cNvSpPr>
            <a:spLocks noGrp="1"/>
          </p:cNvSpPr>
          <p:nvPr>
            <p:ph type="ftr" sz="quarter" idx="17"/>
          </p:nvPr>
        </p:nvSpPr>
        <p:spPr/>
        <p:txBody>
          <a:bodyPr/>
          <a:lstStyle/>
          <a:p>
            <a:endParaRPr lang="sv-SE" dirty="0"/>
          </a:p>
        </p:txBody>
      </p:sp>
      <p:sp>
        <p:nvSpPr>
          <p:cNvPr id="5" name="Platshållare för bildnummer 4"/>
          <p:cNvSpPr>
            <a:spLocks noGrp="1"/>
          </p:cNvSpPr>
          <p:nvPr>
            <p:ph type="sldNum" sz="quarter" idx="18"/>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626095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101" y="1540800"/>
            <a:ext cx="7886249" cy="574296"/>
          </a:xfrm>
        </p:spPr>
        <p:txBody>
          <a:bodyPr/>
          <a:lstStyle/>
          <a:p>
            <a:r>
              <a:rPr lang="sv-SE" smtClean="0"/>
              <a:t>Klicka här för att ändra format</a:t>
            </a:r>
            <a:endParaRPr lang="sv-SE" dirty="0"/>
          </a:p>
        </p:txBody>
      </p:sp>
      <p:sp>
        <p:nvSpPr>
          <p:cNvPr id="3" name="Platshållare för text 2"/>
          <p:cNvSpPr>
            <a:spLocks noGrp="1"/>
          </p:cNvSpPr>
          <p:nvPr>
            <p:ph type="body" idx="1"/>
          </p:nvPr>
        </p:nvSpPr>
        <p:spPr>
          <a:xfrm>
            <a:off x="629101" y="2235600"/>
            <a:ext cx="3868340"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629100" y="3180016"/>
            <a:ext cx="3869100" cy="300964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30500" y="2235599"/>
            <a:ext cx="3869100" cy="823912"/>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30500" y="3180014"/>
            <a:ext cx="3869100" cy="300964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7" name="Platshållare för datum 6"/>
          <p:cNvSpPr>
            <a:spLocks noGrp="1"/>
          </p:cNvSpPr>
          <p:nvPr>
            <p:ph type="dt" sz="half" idx="10"/>
          </p:nvPr>
        </p:nvSpPr>
        <p:spPr/>
        <p:txBody>
          <a:bodyPr/>
          <a:lstStyle/>
          <a:p>
            <a:fld id="{2D44CBEE-E6DE-47E3-981B-80C11ECF5B1C}" type="datetimeFigureOut">
              <a:rPr lang="sv-SE" smtClean="0"/>
              <a:pPr/>
              <a:t>2017-01-28</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99234899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629100" y="1540800"/>
            <a:ext cx="7896659" cy="736844"/>
          </a:xfrm>
        </p:spPr>
        <p:txBody>
          <a:bodyPr/>
          <a:lstStyle/>
          <a:p>
            <a:r>
              <a:rPr lang="sv-SE" smtClean="0"/>
              <a:t>Klicka här för att ändra format</a:t>
            </a:r>
            <a:endParaRPr lang="sv-SE" dirty="0"/>
          </a:p>
        </p:txBody>
      </p:sp>
      <p:sp>
        <p:nvSpPr>
          <p:cNvPr id="2" name="Platshållare för datum 1"/>
          <p:cNvSpPr>
            <a:spLocks noGrp="1"/>
          </p:cNvSpPr>
          <p:nvPr>
            <p:ph type="dt" sz="half" idx="10"/>
          </p:nvPr>
        </p:nvSpPr>
        <p:spPr/>
        <p:txBody>
          <a:bodyPr/>
          <a:lstStyle/>
          <a:p>
            <a:fld id="{2D44CBEE-E6DE-47E3-981B-80C11ECF5B1C}" type="datetimeFigureOut">
              <a:rPr lang="sv-SE" smtClean="0"/>
              <a:pPr/>
              <a:t>2017-01-28</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7044366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9924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Rubrik med bild">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0" y="3438000"/>
            <a:ext cx="9144000" cy="3420000"/>
          </a:xfrm>
        </p:spPr>
        <p:txBody>
          <a:bodyPr/>
          <a:lstStyle/>
          <a:p>
            <a:r>
              <a:rPr lang="sv-SE" smtClean="0"/>
              <a:t>Klicka på ikonen för att lägga till en bild</a:t>
            </a:r>
            <a:endParaRPr lang="sv-SE" dirty="0"/>
          </a:p>
        </p:txBody>
      </p:sp>
      <p:sp>
        <p:nvSpPr>
          <p:cNvPr id="6" name="Underrubrik 2"/>
          <p:cNvSpPr>
            <a:spLocks noGrp="1"/>
          </p:cNvSpPr>
          <p:nvPr>
            <p:ph type="subTitle" idx="1" hasCustomPrompt="1"/>
          </p:nvPr>
        </p:nvSpPr>
        <p:spPr>
          <a:xfrm>
            <a:off x="1143000" y="2208554"/>
            <a:ext cx="7372350"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Underrubrik</a:t>
            </a:r>
            <a:endParaRPr lang="sv-SE" dirty="0"/>
          </a:p>
        </p:txBody>
      </p:sp>
      <p:sp>
        <p:nvSpPr>
          <p:cNvPr id="3" name="Rubrik 2"/>
          <p:cNvSpPr>
            <a:spLocks noGrp="1"/>
          </p:cNvSpPr>
          <p:nvPr>
            <p:ph type="title" hasCustomPrompt="1"/>
          </p:nvPr>
        </p:nvSpPr>
        <p:spPr>
          <a:xfrm>
            <a:off x="1143000" y="1360799"/>
            <a:ext cx="7372351" cy="691200"/>
          </a:xfrm>
        </p:spPr>
        <p:txBody>
          <a:bodyPr>
            <a:noAutofit/>
          </a:bodyPr>
          <a:lstStyle>
            <a:lvl1pPr>
              <a:lnSpc>
                <a:spcPct val="100000"/>
              </a:lnSpc>
              <a:defRPr sz="3800"/>
            </a:lvl1pPr>
          </a:lstStyle>
          <a:p>
            <a:r>
              <a:rPr lang="sv-SE" dirty="0" smtClean="0"/>
              <a:t>Stor rubrik</a:t>
            </a:r>
            <a:endParaRPr lang="sv-SE" dirty="0"/>
          </a:p>
        </p:txBody>
      </p:sp>
      <p:pic>
        <p:nvPicPr>
          <p:cNvPr id="7" name="107192D2-3778-4ECE-8BEC-1F42874D3F29" descr="759C4F0E-5528-4626-A835-687661AA8F96@familjenpangea"/>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38000" y="360000"/>
            <a:ext cx="1566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3152219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med platta">
    <p:spTree>
      <p:nvGrpSpPr>
        <p:cNvPr id="1" name=""/>
        <p:cNvGrpSpPr/>
        <p:nvPr/>
      </p:nvGrpSpPr>
      <p:grpSpPr>
        <a:xfrm>
          <a:off x="0" y="0"/>
          <a:ext cx="0" cy="0"/>
          <a:chOff x="0" y="0"/>
          <a:chExt cx="0" cy="0"/>
        </a:xfrm>
      </p:grpSpPr>
      <p:sp>
        <p:nvSpPr>
          <p:cNvPr id="4" name="Rektangel 3"/>
          <p:cNvSpPr/>
          <p:nvPr userDrawn="1"/>
        </p:nvSpPr>
        <p:spPr>
          <a:xfrm>
            <a:off x="0" y="3474720"/>
            <a:ext cx="9144000" cy="342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5" name="Rubrik 1"/>
          <p:cNvSpPr>
            <a:spLocks noGrp="1"/>
          </p:cNvSpPr>
          <p:nvPr>
            <p:ph type="ctrTitle" hasCustomPrompt="1"/>
          </p:nvPr>
        </p:nvSpPr>
        <p:spPr>
          <a:xfrm>
            <a:off x="1143001" y="1359582"/>
            <a:ext cx="7372350" cy="691957"/>
          </a:xfrm>
        </p:spPr>
        <p:txBody>
          <a:bodyPr anchor="t">
            <a:noAutofit/>
          </a:bodyPr>
          <a:lstStyle>
            <a:lvl1pPr algn="l">
              <a:lnSpc>
                <a:spcPct val="100000"/>
              </a:lnSpc>
              <a:defRPr sz="3800" b="1" baseline="0">
                <a:solidFill>
                  <a:schemeClr val="tx1"/>
                </a:solidFill>
              </a:defRPr>
            </a:lvl1pPr>
          </a:lstStyle>
          <a:p>
            <a:r>
              <a:rPr lang="sv-SE" dirty="0" smtClean="0"/>
              <a:t>Stor rubrik</a:t>
            </a:r>
            <a:endParaRPr lang="sv-SE" dirty="0"/>
          </a:p>
        </p:txBody>
      </p:sp>
      <p:sp>
        <p:nvSpPr>
          <p:cNvPr id="6" name="Underrubrik 2"/>
          <p:cNvSpPr>
            <a:spLocks noGrp="1"/>
          </p:cNvSpPr>
          <p:nvPr>
            <p:ph type="subTitle" idx="1" hasCustomPrompt="1"/>
          </p:nvPr>
        </p:nvSpPr>
        <p:spPr>
          <a:xfrm>
            <a:off x="1143001" y="2208554"/>
            <a:ext cx="7372349" cy="788400"/>
          </a:xfrm>
        </p:spPr>
        <p:txBody>
          <a:bodyPr>
            <a:noAutofit/>
          </a:bodyPr>
          <a:lstStyle>
            <a:lvl1pPr marL="0" indent="0" algn="l">
              <a:lnSpc>
                <a:spcPct val="100000"/>
              </a:lnSpc>
              <a:buNone/>
              <a:defRPr sz="22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Underrubrik</a:t>
            </a:r>
            <a:endParaRPr lang="sv-SE" dirty="0"/>
          </a:p>
        </p:txBody>
      </p:sp>
    </p:spTree>
    <p:extLst>
      <p:ext uri="{BB962C8B-B14F-4D97-AF65-F5344CB8AC3E}">
        <p14:creationId xmlns:p14="http://schemas.microsoft.com/office/powerpoint/2010/main" val="183890735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9100" y="1540801"/>
            <a:ext cx="7912894" cy="652145"/>
          </a:xfrm>
        </p:spPr>
        <p:txBody>
          <a:bodyPr/>
          <a:lstStyle>
            <a:lvl1pPr>
              <a:defRPr/>
            </a:lvl1pPr>
          </a:lstStyle>
          <a:p>
            <a:r>
              <a:rPr lang="sv-SE" dirty="0" smtClean="0"/>
              <a:t>Mindre rubrik</a:t>
            </a:r>
            <a:endParaRPr lang="sv-SE" dirty="0"/>
          </a:p>
        </p:txBody>
      </p:sp>
      <p:sp>
        <p:nvSpPr>
          <p:cNvPr id="3" name="Platshållare för innehåll 2"/>
          <p:cNvSpPr>
            <a:spLocks noGrp="1"/>
          </p:cNvSpPr>
          <p:nvPr>
            <p:ph idx="1"/>
          </p:nvPr>
        </p:nvSpPr>
        <p:spPr>
          <a:xfrm>
            <a:off x="629100" y="2237130"/>
            <a:ext cx="7912894" cy="3836963"/>
          </a:xfrm>
        </p:spPr>
        <p:txBody>
          <a:bodyPr/>
          <a:lstStyle>
            <a:lvl1pPr>
              <a:lnSpc>
                <a:spcPct val="100000"/>
              </a:lnSpc>
              <a:spcBef>
                <a:spcPts val="1500"/>
              </a:spcBef>
              <a:spcAft>
                <a:spcPts val="0"/>
              </a:spcAft>
              <a:defRPr/>
            </a:lvl1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2D44CBEE-E6DE-47E3-981B-80C11ECF5B1C}" type="datetimeFigureOut">
              <a:rPr lang="sv-SE" smtClean="0"/>
              <a:pPr/>
              <a:t>2017-01-28</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6633253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142100" y="3020400"/>
            <a:ext cx="7373700" cy="1117846"/>
          </a:xfrm>
        </p:spPr>
        <p:txBody>
          <a:bodyPr anchor="t">
            <a:noAutofit/>
          </a:bodyPr>
          <a:lstStyle>
            <a:lvl1pPr>
              <a:lnSpc>
                <a:spcPct val="100000"/>
              </a:lnSpc>
              <a:defRPr sz="3800"/>
            </a:lvl1pPr>
          </a:lstStyle>
          <a:p>
            <a:r>
              <a:rPr lang="sv-SE" smtClean="0"/>
              <a:t>Klicka här för att ändra format</a:t>
            </a:r>
            <a:endParaRPr lang="sv-SE" dirty="0"/>
          </a:p>
        </p:txBody>
      </p:sp>
      <p:sp>
        <p:nvSpPr>
          <p:cNvPr id="3" name="Platshållare för text 2"/>
          <p:cNvSpPr>
            <a:spLocks noGrp="1"/>
          </p:cNvSpPr>
          <p:nvPr>
            <p:ph type="body" idx="1"/>
          </p:nvPr>
        </p:nvSpPr>
        <p:spPr>
          <a:xfrm>
            <a:off x="1142100" y="4589464"/>
            <a:ext cx="7373700" cy="110795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2D44CBEE-E6DE-47E3-981B-80C11ECF5B1C}" type="datetimeFigureOut">
              <a:rPr lang="sv-SE" smtClean="0"/>
              <a:pPr/>
              <a:t>2017-01-28</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42109420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med avsnitt">
    <p:spTree>
      <p:nvGrpSpPr>
        <p:cNvPr id="1" name=""/>
        <p:cNvGrpSpPr/>
        <p:nvPr/>
      </p:nvGrpSpPr>
      <p:grpSpPr>
        <a:xfrm>
          <a:off x="0" y="0"/>
          <a:ext cx="0" cy="0"/>
          <a:chOff x="0" y="0"/>
          <a:chExt cx="0" cy="0"/>
        </a:xfrm>
      </p:grpSpPr>
      <p:sp>
        <p:nvSpPr>
          <p:cNvPr id="7" name="Rektangel 6"/>
          <p:cNvSpPr/>
          <p:nvPr userDrawn="1"/>
        </p:nvSpPr>
        <p:spPr>
          <a:xfrm>
            <a:off x="0" y="2358000"/>
            <a:ext cx="9144000" cy="450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
        <p:nvSpPr>
          <p:cNvPr id="2" name="Rubrik 1"/>
          <p:cNvSpPr>
            <a:spLocks noGrp="1"/>
          </p:cNvSpPr>
          <p:nvPr>
            <p:ph type="title" hasCustomPrompt="1"/>
          </p:nvPr>
        </p:nvSpPr>
        <p:spPr>
          <a:xfrm>
            <a:off x="1142100" y="3021178"/>
            <a:ext cx="7373700" cy="1382378"/>
          </a:xfrm>
        </p:spPr>
        <p:txBody>
          <a:bodyPr anchor="t">
            <a:normAutofit/>
          </a:bodyPr>
          <a:lstStyle>
            <a:lvl1pPr>
              <a:defRPr sz="3800">
                <a:solidFill>
                  <a:schemeClr val="bg1"/>
                </a:solidFill>
              </a:defRPr>
            </a:lvl1pPr>
          </a:lstStyle>
          <a:p>
            <a:r>
              <a:rPr lang="sv-SE" dirty="0" smtClean="0"/>
              <a:t>Avsnittsrubrik</a:t>
            </a:r>
            <a:endParaRPr lang="sv-SE" dirty="0"/>
          </a:p>
        </p:txBody>
      </p:sp>
    </p:spTree>
    <p:extLst>
      <p:ext uri="{BB962C8B-B14F-4D97-AF65-F5344CB8AC3E}">
        <p14:creationId xmlns:p14="http://schemas.microsoft.com/office/powerpoint/2010/main" val="28733575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9101" y="1542416"/>
            <a:ext cx="7886249" cy="652145"/>
          </a:xfrm>
        </p:spPr>
        <p:txBody>
          <a:bodyPr/>
          <a:lstStyle>
            <a:lvl1pPr>
              <a:defRPr/>
            </a:lvl1pPr>
          </a:lstStyle>
          <a:p>
            <a:r>
              <a:rPr lang="sv-SE" dirty="0" smtClean="0"/>
              <a:t>Mindre rubrik</a:t>
            </a:r>
            <a:endParaRPr lang="sv-SE" dirty="0"/>
          </a:p>
        </p:txBody>
      </p:sp>
      <p:sp>
        <p:nvSpPr>
          <p:cNvPr id="3" name="Platshållare för innehåll 2"/>
          <p:cNvSpPr>
            <a:spLocks noGrp="1"/>
          </p:cNvSpPr>
          <p:nvPr>
            <p:ph sz="half" idx="1"/>
          </p:nvPr>
        </p:nvSpPr>
        <p:spPr>
          <a:xfrm>
            <a:off x="629100" y="2234709"/>
            <a:ext cx="3885300" cy="394225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30500" y="2235600"/>
            <a:ext cx="3885300" cy="394200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2D44CBEE-E6DE-47E3-981B-80C11ECF5B1C}" type="datetimeFigureOut">
              <a:rPr lang="sv-SE" smtClean="0"/>
              <a:pPr/>
              <a:t>2017-01-28</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387727313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med bild och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9101" y="1542416"/>
            <a:ext cx="7886249" cy="652145"/>
          </a:xfrm>
        </p:spPr>
        <p:txBody>
          <a:bodyPr/>
          <a:lstStyle>
            <a:lvl1pPr>
              <a:defRPr/>
            </a:lvl1pPr>
          </a:lstStyle>
          <a:p>
            <a:r>
              <a:rPr lang="sv-SE" dirty="0" smtClean="0"/>
              <a:t>Mindre rubrik</a:t>
            </a:r>
            <a:endParaRPr lang="sv-SE" dirty="0"/>
          </a:p>
        </p:txBody>
      </p:sp>
      <p:sp>
        <p:nvSpPr>
          <p:cNvPr id="3" name="Platshållare för innehåll 2"/>
          <p:cNvSpPr>
            <a:spLocks noGrp="1"/>
          </p:cNvSpPr>
          <p:nvPr>
            <p:ph sz="half" idx="1"/>
          </p:nvPr>
        </p:nvSpPr>
        <p:spPr>
          <a:xfrm>
            <a:off x="629100" y="2234709"/>
            <a:ext cx="3885300" cy="3942255"/>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1" name="Platshållare för diagram 10"/>
          <p:cNvSpPr>
            <a:spLocks noGrp="1"/>
          </p:cNvSpPr>
          <p:nvPr>
            <p:ph type="chart" sz="quarter" idx="13"/>
          </p:nvPr>
        </p:nvSpPr>
        <p:spPr>
          <a:xfrm>
            <a:off x="4630500" y="2234963"/>
            <a:ext cx="3885300" cy="3942000"/>
          </a:xfrm>
        </p:spPr>
        <p:txBody>
          <a:bodyPr/>
          <a:lstStyle/>
          <a:p>
            <a:r>
              <a:rPr lang="sv-SE" smtClean="0"/>
              <a:t>Klicka på ikonen för att lägga till ett diagram</a:t>
            </a:r>
            <a:endParaRPr lang="sv-SE" dirty="0"/>
          </a:p>
        </p:txBody>
      </p:sp>
      <p:sp>
        <p:nvSpPr>
          <p:cNvPr id="4" name="Platshållare för datum 3"/>
          <p:cNvSpPr>
            <a:spLocks noGrp="1"/>
          </p:cNvSpPr>
          <p:nvPr>
            <p:ph type="dt" sz="half" idx="14"/>
          </p:nvPr>
        </p:nvSpPr>
        <p:spPr/>
        <p:txBody>
          <a:bodyPr/>
          <a:lstStyle/>
          <a:p>
            <a:fld id="{2D44CBEE-E6DE-47E3-981B-80C11ECF5B1C}" type="datetimeFigureOut">
              <a:rPr lang="sv-SE" smtClean="0"/>
              <a:pPr/>
              <a:t>2017-01-28</a:t>
            </a:fld>
            <a:endParaRPr lang="sv-SE" dirty="0"/>
          </a:p>
        </p:txBody>
      </p:sp>
      <p:sp>
        <p:nvSpPr>
          <p:cNvPr id="5" name="Platshållare för sidfot 4"/>
          <p:cNvSpPr>
            <a:spLocks noGrp="1"/>
          </p:cNvSpPr>
          <p:nvPr>
            <p:ph type="ftr" sz="quarter" idx="15"/>
          </p:nvPr>
        </p:nvSpPr>
        <p:spPr/>
        <p:txBody>
          <a:bodyPr/>
          <a:lstStyle/>
          <a:p>
            <a:endParaRPr lang="sv-SE" dirty="0"/>
          </a:p>
        </p:txBody>
      </p:sp>
      <p:sp>
        <p:nvSpPr>
          <p:cNvPr id="6" name="Platshållare för bildnummer 5"/>
          <p:cNvSpPr>
            <a:spLocks noGrp="1"/>
          </p:cNvSpPr>
          <p:nvPr>
            <p:ph type="sldNum" sz="quarter" idx="16"/>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0649929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med bild och tex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29101" y="1542416"/>
            <a:ext cx="7886249" cy="652145"/>
          </a:xfrm>
        </p:spPr>
        <p:txBody>
          <a:bodyPr/>
          <a:lstStyle>
            <a:lvl1pPr>
              <a:defRPr/>
            </a:lvl1pPr>
          </a:lstStyle>
          <a:p>
            <a:r>
              <a:rPr lang="sv-SE" dirty="0" smtClean="0"/>
              <a:t>Mindre rubrik</a:t>
            </a:r>
            <a:endParaRPr lang="sv-SE" dirty="0"/>
          </a:p>
        </p:txBody>
      </p:sp>
      <p:sp>
        <p:nvSpPr>
          <p:cNvPr id="11" name="Platshållare för text 10"/>
          <p:cNvSpPr>
            <a:spLocks noGrp="1"/>
          </p:cNvSpPr>
          <p:nvPr>
            <p:ph type="body" sz="quarter" idx="13" hasCustomPrompt="1"/>
          </p:nvPr>
        </p:nvSpPr>
        <p:spPr>
          <a:xfrm>
            <a:off x="629100" y="2235599"/>
            <a:ext cx="3885300" cy="3942000"/>
          </a:xfrm>
        </p:spPr>
        <p:txBody>
          <a:bodyPr/>
          <a:lstStyle>
            <a:lvl1pPr marL="0" indent="0">
              <a:buNone/>
              <a:defRPr/>
            </a:lvl1pPr>
          </a:lstStyle>
          <a:p>
            <a:pPr lvl="0"/>
            <a:r>
              <a:rPr lang="sv-SE" dirty="0" smtClean="0"/>
              <a:t>Bildtext</a:t>
            </a:r>
            <a:endParaRPr lang="sv-SE" dirty="0"/>
          </a:p>
        </p:txBody>
      </p:sp>
      <p:sp>
        <p:nvSpPr>
          <p:cNvPr id="13" name="Platshållare för bild 12"/>
          <p:cNvSpPr>
            <a:spLocks noGrp="1"/>
          </p:cNvSpPr>
          <p:nvPr>
            <p:ph type="pic" sz="quarter" idx="14"/>
          </p:nvPr>
        </p:nvSpPr>
        <p:spPr>
          <a:xfrm>
            <a:off x="4630499" y="2235599"/>
            <a:ext cx="3885300" cy="3942000"/>
          </a:xfrm>
        </p:spPr>
        <p:txBody>
          <a:bodyPr/>
          <a:lstStyle/>
          <a:p>
            <a:r>
              <a:rPr lang="sv-SE" smtClean="0"/>
              <a:t>Klicka på ikonen för att lägga till en bild</a:t>
            </a:r>
            <a:endParaRPr lang="sv-SE"/>
          </a:p>
        </p:txBody>
      </p:sp>
      <p:sp>
        <p:nvSpPr>
          <p:cNvPr id="3" name="Platshållare för datum 2"/>
          <p:cNvSpPr>
            <a:spLocks noGrp="1"/>
          </p:cNvSpPr>
          <p:nvPr>
            <p:ph type="dt" sz="half" idx="15"/>
          </p:nvPr>
        </p:nvSpPr>
        <p:spPr/>
        <p:txBody>
          <a:bodyPr/>
          <a:lstStyle/>
          <a:p>
            <a:fld id="{2D44CBEE-E6DE-47E3-981B-80C11ECF5B1C}" type="datetimeFigureOut">
              <a:rPr lang="sv-SE" smtClean="0"/>
              <a:pPr/>
              <a:t>2017-01-28</a:t>
            </a:fld>
            <a:endParaRPr lang="sv-SE" dirty="0"/>
          </a:p>
        </p:txBody>
      </p:sp>
      <p:sp>
        <p:nvSpPr>
          <p:cNvPr id="4" name="Platshållare för sidfot 3"/>
          <p:cNvSpPr>
            <a:spLocks noGrp="1"/>
          </p:cNvSpPr>
          <p:nvPr>
            <p:ph type="ftr" sz="quarter" idx="16"/>
          </p:nvPr>
        </p:nvSpPr>
        <p:spPr/>
        <p:txBody>
          <a:bodyPr/>
          <a:lstStyle/>
          <a:p>
            <a:endParaRPr lang="sv-SE" dirty="0"/>
          </a:p>
        </p:txBody>
      </p:sp>
      <p:sp>
        <p:nvSpPr>
          <p:cNvPr id="5" name="Platshållare för bildnummer 4"/>
          <p:cNvSpPr>
            <a:spLocks noGrp="1"/>
          </p:cNvSpPr>
          <p:nvPr>
            <p:ph type="sldNum" sz="quarter" idx="17"/>
          </p:nvPr>
        </p:nvSpPr>
        <p:spPr/>
        <p:txBody>
          <a:bodyPr/>
          <a:lstStyle/>
          <a:p>
            <a:fld id="{1334427D-BC02-4BB6-9552-FEF7E6C4F2BF}" type="slidenum">
              <a:rPr lang="sv-SE" smtClean="0"/>
              <a:pPr/>
              <a:t>‹#›</a:t>
            </a:fld>
            <a:endParaRPr lang="sv-SE" dirty="0"/>
          </a:p>
        </p:txBody>
      </p:sp>
    </p:spTree>
    <p:extLst>
      <p:ext uri="{BB962C8B-B14F-4D97-AF65-F5344CB8AC3E}">
        <p14:creationId xmlns:p14="http://schemas.microsoft.com/office/powerpoint/2010/main" val="11149191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107192D2-3778-4ECE-8BEC-1F42874D3F29" descr="759C4F0E-5528-4626-A835-687661AA8F96@familjenpangea"/>
          <p:cNvPicPr>
            <a:picLocks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038000" y="360000"/>
            <a:ext cx="1566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tshållare för rubrik 1"/>
          <p:cNvSpPr>
            <a:spLocks noGrp="1"/>
          </p:cNvSpPr>
          <p:nvPr>
            <p:ph type="title"/>
          </p:nvPr>
        </p:nvSpPr>
        <p:spPr>
          <a:xfrm>
            <a:off x="1143001" y="1542416"/>
            <a:ext cx="7372349" cy="652145"/>
          </a:xfrm>
          <a:prstGeom prst="rect">
            <a:avLst/>
          </a:prstGeom>
        </p:spPr>
        <p:txBody>
          <a:bodyPr vert="horz" lIns="91440" tIns="45720" rIns="91440" bIns="45720" rtlCol="0" anchor="t">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1143000" y="2237130"/>
            <a:ext cx="7372350" cy="3836963"/>
          </a:xfrm>
          <a:prstGeom prst="rect">
            <a:avLst/>
          </a:prstGeom>
        </p:spPr>
        <p:txBody>
          <a:bodyPr vert="horz" lIns="91440" tIns="45720" rIns="91440" bIns="45720" rtlCol="0">
            <a:no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5778000" y="6356351"/>
            <a:ext cx="1147399" cy="360000"/>
          </a:xfrm>
          <a:prstGeom prst="rect">
            <a:avLst/>
          </a:prstGeom>
        </p:spPr>
        <p:txBody>
          <a:bodyPr vert="horz" lIns="36000" tIns="45720" rIns="90000" bIns="45720" rtlCol="0" anchor="ctr"/>
          <a:lstStyle>
            <a:lvl1pPr algn="l">
              <a:defRPr sz="1200">
                <a:solidFill>
                  <a:schemeClr val="tx1"/>
                </a:solidFill>
                <a:latin typeface="+mj-lt"/>
              </a:defRPr>
            </a:lvl1pPr>
          </a:lstStyle>
          <a:p>
            <a:fld id="{2D44CBEE-E6DE-47E3-981B-80C11ECF5B1C}" type="datetimeFigureOut">
              <a:rPr lang="sv-SE" smtClean="0"/>
              <a:pPr/>
              <a:t>2017-01-28</a:t>
            </a:fld>
            <a:endParaRPr lang="sv-SE" dirty="0"/>
          </a:p>
        </p:txBody>
      </p:sp>
      <p:sp>
        <p:nvSpPr>
          <p:cNvPr id="5" name="Platshållare för sidfot 4"/>
          <p:cNvSpPr>
            <a:spLocks noGrp="1"/>
          </p:cNvSpPr>
          <p:nvPr>
            <p:ph type="ftr" sz="quarter" idx="3"/>
          </p:nvPr>
        </p:nvSpPr>
        <p:spPr>
          <a:xfrm>
            <a:off x="3159000" y="6357600"/>
            <a:ext cx="2554165" cy="360000"/>
          </a:xfrm>
          <a:prstGeom prst="rect">
            <a:avLst/>
          </a:prstGeom>
        </p:spPr>
        <p:txBody>
          <a:bodyPr vert="horz" lIns="108000" tIns="45720" rIns="91440" bIns="45720" rtlCol="0" anchor="ctr"/>
          <a:lstStyle>
            <a:lvl1pPr algn="l">
              <a:defRPr sz="1200">
                <a:solidFill>
                  <a:schemeClr val="tx1"/>
                </a:solidFill>
                <a:latin typeface="+mj-lt"/>
              </a:defRPr>
            </a:lvl1pPr>
          </a:lstStyle>
          <a:p>
            <a:endParaRPr lang="sv-SE" dirty="0"/>
          </a:p>
        </p:txBody>
      </p:sp>
      <p:sp>
        <p:nvSpPr>
          <p:cNvPr id="6" name="Platshållare för bildnummer 5"/>
          <p:cNvSpPr>
            <a:spLocks noGrp="1"/>
          </p:cNvSpPr>
          <p:nvPr>
            <p:ph type="sldNum" sz="quarter" idx="4"/>
          </p:nvPr>
        </p:nvSpPr>
        <p:spPr>
          <a:xfrm>
            <a:off x="7367950" y="6356350"/>
            <a:ext cx="1147400" cy="360000"/>
          </a:xfrm>
          <a:prstGeom prst="rect">
            <a:avLst/>
          </a:prstGeom>
        </p:spPr>
        <p:txBody>
          <a:bodyPr vert="horz" lIns="91440" tIns="45720" rIns="0" bIns="45720" rtlCol="0" anchor="ctr"/>
          <a:lstStyle>
            <a:lvl1pPr algn="r">
              <a:defRPr sz="1200">
                <a:solidFill>
                  <a:schemeClr val="tx1"/>
                </a:solidFill>
                <a:latin typeface="+mj-lt"/>
              </a:defRPr>
            </a:lvl1pPr>
          </a:lstStyle>
          <a:p>
            <a:fld id="{1334427D-BC02-4BB6-9552-FEF7E6C4F2BF}" type="slidenum">
              <a:rPr lang="sv-SE" smtClean="0"/>
              <a:pPr/>
              <a:t>‹#›</a:t>
            </a:fld>
            <a:endParaRPr lang="sv-SE" dirty="0"/>
          </a:p>
        </p:txBody>
      </p:sp>
      <p:sp>
        <p:nvSpPr>
          <p:cNvPr id="8" name="textruta 7"/>
          <p:cNvSpPr txBox="1"/>
          <p:nvPr userDrawn="1"/>
        </p:nvSpPr>
        <p:spPr>
          <a:xfrm>
            <a:off x="629100" y="6356349"/>
            <a:ext cx="2057400" cy="365125"/>
          </a:xfrm>
          <a:prstGeom prst="rect">
            <a:avLst/>
          </a:prstGeom>
          <a:noFill/>
        </p:spPr>
        <p:txBody>
          <a:bodyPr wrap="square" lIns="36000" rtlCol="0" anchor="ctr" anchorCtr="0">
            <a:noAutofit/>
          </a:bodyPr>
          <a:lstStyle/>
          <a:p>
            <a:r>
              <a:rPr lang="sv-SE" sz="1200" dirty="0" smtClean="0">
                <a:latin typeface="Arial" panose="020B0604020202020204" pitchFamily="34" charset="0"/>
                <a:cs typeface="Arial" panose="020B0604020202020204" pitchFamily="34" charset="0"/>
              </a:rPr>
              <a:t>Mittuniversitetet</a:t>
            </a:r>
            <a:endParaRPr lang="sv-SE" sz="1200" dirty="0">
              <a:latin typeface="Arial" panose="020B0604020202020204" pitchFamily="34" charset="0"/>
              <a:cs typeface="Arial" panose="020B0604020202020204" pitchFamily="34" charset="0"/>
            </a:endParaRPr>
          </a:p>
        </p:txBody>
      </p:sp>
      <p:cxnSp>
        <p:nvCxnSpPr>
          <p:cNvPr id="9" name="Rak 8"/>
          <p:cNvCxnSpPr/>
          <p:nvPr userDrawn="1"/>
        </p:nvCxnSpPr>
        <p:spPr>
          <a:xfrm>
            <a:off x="639036" y="6310166"/>
            <a:ext cx="7884000" cy="0"/>
          </a:xfrm>
          <a:prstGeom prst="line">
            <a:avLst/>
          </a:prstGeom>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303145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51" r:id="rId5"/>
    <p:sldLayoutId id="2147483662" r:id="rId6"/>
    <p:sldLayoutId id="2147483652" r:id="rId7"/>
    <p:sldLayoutId id="2147483665" r:id="rId8"/>
    <p:sldLayoutId id="2147483663" r:id="rId9"/>
    <p:sldLayoutId id="2147483664" r:id="rId10"/>
    <p:sldLayoutId id="2147483653" r:id="rId11"/>
    <p:sldLayoutId id="2147483654" r:id="rId12"/>
    <p:sldLayoutId id="2147483655" r:id="rId13"/>
  </p:sldLayoutIdLst>
  <p:txStyles>
    <p:titleStyle>
      <a:lvl1pPr algn="l" defTabSz="914400" rtl="0" eaLnBrk="1" latinLnBrk="0" hangingPunct="1">
        <a:lnSpc>
          <a:spcPts val="3600"/>
        </a:lnSpc>
        <a:spcBef>
          <a:spcPct val="0"/>
        </a:spcBef>
        <a:buNone/>
        <a:defRPr sz="22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500"/>
        </a:spcBef>
        <a:spcAft>
          <a:spcPts val="0"/>
        </a:spcAft>
        <a:buClr>
          <a:schemeClr val="accent1"/>
        </a:buClr>
        <a:buFont typeface="Arial" panose="020B0604020202020204" pitchFamily="34" charset="0"/>
        <a:buChar char="•"/>
        <a:defRPr sz="20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1094" userDrawn="1">
          <p15:clr>
            <a:srgbClr val="F26B43"/>
          </p15:clr>
        </p15:guide>
        <p15:guide id="4" orient="horz" pos="1480" userDrawn="1">
          <p15:clr>
            <a:srgbClr val="F26B43"/>
          </p15:clr>
        </p15:guide>
        <p15:guide id="5" pos="3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hyperlink" Target="http://www.recordsinthecloud.org/" TargetMode="External"/><Relationship Id="rId2" Type="http://schemas.openxmlformats.org/officeDocument/2006/relationships/hyperlink" Target="https://interparestrust.org/"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141649" y="1360801"/>
            <a:ext cx="7759590" cy="1390491"/>
          </a:xfrm>
        </p:spPr>
        <p:txBody>
          <a:bodyPr/>
          <a:lstStyle/>
          <a:p>
            <a:r>
              <a:rPr lang="da-DK" sz="2800" dirty="0" smtClean="0"/>
              <a:t>Arkiv- och informationsvetenskapligt perspektiv på informationssäkerhet</a:t>
            </a:r>
            <a:endParaRPr lang="da-DK" sz="2800" dirty="0"/>
          </a:p>
        </p:txBody>
      </p:sp>
      <p:sp>
        <p:nvSpPr>
          <p:cNvPr id="3" name="textruta 2"/>
          <p:cNvSpPr txBox="1"/>
          <p:nvPr/>
        </p:nvSpPr>
        <p:spPr>
          <a:xfrm>
            <a:off x="521494" y="6000750"/>
            <a:ext cx="6968703" cy="369332"/>
          </a:xfrm>
          <a:prstGeom prst="rect">
            <a:avLst/>
          </a:prstGeom>
          <a:noFill/>
        </p:spPr>
        <p:txBody>
          <a:bodyPr wrap="none" rtlCol="0">
            <a:spAutoFit/>
          </a:bodyPr>
          <a:lstStyle/>
          <a:p>
            <a:r>
              <a:rPr lang="sv-SE" dirty="0" smtClean="0"/>
              <a:t>Tove Engvall, adjunkt Arkiv- och informationsvetenskap, 30/1 2017</a:t>
            </a:r>
            <a:endParaRPr lang="sv-SE" dirty="0"/>
          </a:p>
        </p:txBody>
      </p:sp>
    </p:spTree>
    <p:extLst>
      <p:ext uri="{BB962C8B-B14F-4D97-AF65-F5344CB8AC3E}">
        <p14:creationId xmlns:p14="http://schemas.microsoft.com/office/powerpoint/2010/main" val="3515905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Bevisvärde</a:t>
            </a:r>
            <a:endParaRPr lang="sv-SE" dirty="0"/>
          </a:p>
        </p:txBody>
      </p:sp>
      <p:sp>
        <p:nvSpPr>
          <p:cNvPr id="3" name="Platshållare för innehåll 2"/>
          <p:cNvSpPr>
            <a:spLocks noGrp="1"/>
          </p:cNvSpPr>
          <p:nvPr>
            <p:ph idx="1"/>
          </p:nvPr>
        </p:nvSpPr>
        <p:spPr/>
        <p:txBody>
          <a:bodyPr/>
          <a:lstStyle/>
          <a:p>
            <a:pPr marL="0" indent="0">
              <a:buNone/>
            </a:pPr>
            <a:r>
              <a:rPr lang="sv-SE" sz="1600" dirty="0" smtClean="0"/>
              <a:t>För att </a:t>
            </a:r>
            <a:r>
              <a:rPr lang="sv-SE" sz="1600" dirty="0" err="1" smtClean="0"/>
              <a:t>records</a:t>
            </a:r>
            <a:r>
              <a:rPr lang="sv-SE" sz="1600" dirty="0"/>
              <a:t> </a:t>
            </a:r>
            <a:r>
              <a:rPr lang="sv-SE" sz="1600" dirty="0" smtClean="0"/>
              <a:t>ska kunna användas för nämnda syften är det viktigt</a:t>
            </a:r>
          </a:p>
          <a:p>
            <a:r>
              <a:rPr lang="sv-SE" sz="1600" dirty="0" smtClean="0"/>
              <a:t>att de är </a:t>
            </a:r>
            <a:r>
              <a:rPr lang="sv-SE" sz="1600" i="1" dirty="0"/>
              <a:t>kompletta, autentiska, tillförlitliga </a:t>
            </a:r>
            <a:r>
              <a:rPr lang="sv-SE" sz="1600" dirty="0"/>
              <a:t>och </a:t>
            </a:r>
            <a:r>
              <a:rPr lang="sv-SE" sz="1600" i="1" dirty="0"/>
              <a:t>användbara</a:t>
            </a:r>
            <a:r>
              <a:rPr lang="sv-SE" sz="1600" dirty="0"/>
              <a:t>. Att en sekundär användare kan </a:t>
            </a:r>
            <a:r>
              <a:rPr lang="sv-SE" sz="1600" dirty="0" smtClean="0"/>
              <a:t>förstå, lita på och använda informationen.</a:t>
            </a:r>
            <a:endParaRPr lang="sv-SE" sz="1600" dirty="0"/>
          </a:p>
          <a:p>
            <a:r>
              <a:rPr lang="sv-SE" sz="1600" dirty="0" smtClean="0"/>
              <a:t>med </a:t>
            </a:r>
            <a:r>
              <a:rPr lang="sv-SE" sz="1600" dirty="0"/>
              <a:t>en </a:t>
            </a:r>
            <a:r>
              <a:rPr lang="sv-SE" sz="1600" dirty="0" smtClean="0"/>
              <a:t>pålitlig och systematisk arkiv- </a:t>
            </a:r>
            <a:r>
              <a:rPr lang="sv-SE" sz="1600" dirty="0"/>
              <a:t>och dokumenthantering </a:t>
            </a:r>
            <a:r>
              <a:rPr lang="sv-SE" sz="1600" dirty="0" smtClean="0"/>
              <a:t>som </a:t>
            </a:r>
            <a:r>
              <a:rPr lang="sv-SE" sz="1600" dirty="0"/>
              <a:t>säkerställer ovanstående kvaliteter. </a:t>
            </a:r>
            <a:endParaRPr lang="sv-SE" sz="1600" dirty="0" smtClean="0"/>
          </a:p>
          <a:p>
            <a:pPr marL="0" indent="0">
              <a:buNone/>
            </a:pPr>
            <a:r>
              <a:rPr lang="sv-SE" sz="1600" dirty="0" smtClean="0"/>
              <a:t>Arkivarier och andra som arbetar med arkiv- och dokumenthantering har en viktig roll i att säkerställa detta </a:t>
            </a:r>
            <a:r>
              <a:rPr lang="sv-SE" sz="1600" dirty="0"/>
              <a:t>och en viktig del är att utveckla metoder, tekniker och processer för detta</a:t>
            </a:r>
            <a:r>
              <a:rPr lang="sv-SE" sz="1600" dirty="0" smtClean="0"/>
              <a:t>.</a:t>
            </a:r>
          </a:p>
          <a:p>
            <a:pPr marL="0" indent="0">
              <a:buNone/>
            </a:pPr>
            <a:r>
              <a:rPr lang="sv-SE" sz="1600" dirty="0" smtClean="0"/>
              <a:t>För att skapa tillförlitlighet och pålitlighet till informationen.</a:t>
            </a:r>
            <a:endParaRPr lang="sv-SE" sz="1600" dirty="0"/>
          </a:p>
          <a:p>
            <a:pPr marL="0" indent="0">
              <a:buNone/>
            </a:pPr>
            <a:endParaRPr lang="sv-SE" dirty="0"/>
          </a:p>
        </p:txBody>
      </p:sp>
    </p:spTree>
    <p:extLst>
      <p:ext uri="{BB962C8B-B14F-4D97-AF65-F5344CB8AC3E}">
        <p14:creationId xmlns:p14="http://schemas.microsoft.com/office/powerpoint/2010/main" val="3870222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Records</a:t>
            </a:r>
            <a:r>
              <a:rPr lang="sv-SE" dirty="0" smtClean="0"/>
              <a:t> kvalitéer</a:t>
            </a:r>
            <a:br>
              <a:rPr lang="sv-SE" dirty="0" smtClean="0"/>
            </a:br>
            <a:endParaRPr lang="sv-SE" dirty="0"/>
          </a:p>
        </p:txBody>
      </p:sp>
      <p:sp>
        <p:nvSpPr>
          <p:cNvPr id="3" name="Platshållare för innehåll 2"/>
          <p:cNvSpPr>
            <a:spLocks noGrp="1"/>
          </p:cNvSpPr>
          <p:nvPr>
            <p:ph idx="1"/>
          </p:nvPr>
        </p:nvSpPr>
        <p:spPr/>
        <p:txBody>
          <a:bodyPr/>
          <a:lstStyle/>
          <a:p>
            <a:r>
              <a:rPr lang="sv-SE" sz="1600" b="1" dirty="0" smtClean="0"/>
              <a:t>Autenticitet: </a:t>
            </a:r>
            <a:r>
              <a:rPr lang="sv-SE" sz="1600" dirty="0" smtClean="0"/>
              <a:t/>
            </a:r>
            <a:br>
              <a:rPr lang="sv-SE" sz="1600" dirty="0" smtClean="0"/>
            </a:br>
            <a:r>
              <a:rPr lang="sv-SE" sz="1600" dirty="0" smtClean="0"/>
              <a:t>- </a:t>
            </a:r>
            <a:r>
              <a:rPr lang="sv-SE" sz="1600" dirty="0" err="1" smtClean="0"/>
              <a:t>records</a:t>
            </a:r>
            <a:r>
              <a:rPr lang="sv-SE" sz="1600" dirty="0" smtClean="0"/>
              <a:t> är vad de utger sig för att vara</a:t>
            </a:r>
            <a:br>
              <a:rPr lang="sv-SE" sz="1600" dirty="0" smtClean="0"/>
            </a:br>
            <a:r>
              <a:rPr lang="sv-SE" sz="1600" dirty="0" smtClean="0"/>
              <a:t>- de är skapade/mottagna av angiven person/organisation</a:t>
            </a:r>
            <a:br>
              <a:rPr lang="sv-SE" sz="1600" dirty="0" smtClean="0"/>
            </a:br>
            <a:r>
              <a:rPr lang="sv-SE" sz="1600" dirty="0" smtClean="0"/>
              <a:t>- vid den tidpunkt som anges</a:t>
            </a:r>
          </a:p>
          <a:p>
            <a:pPr marL="0" indent="0">
              <a:buNone/>
            </a:pPr>
            <a:r>
              <a:rPr lang="sv-SE" sz="1600" dirty="0" smtClean="0"/>
              <a:t>Regler, processer och rutiner som kontrollerar skapande, fångst</a:t>
            </a:r>
            <a:r>
              <a:rPr lang="sv-SE" sz="1600" dirty="0"/>
              <a:t> </a:t>
            </a:r>
            <a:r>
              <a:rPr lang="sv-SE" sz="1600" dirty="0" smtClean="0"/>
              <a:t>och hantering ska utformas och implementeras för att säkerställa autenticiteten. </a:t>
            </a:r>
          </a:p>
        </p:txBody>
      </p:sp>
    </p:spTree>
    <p:extLst>
      <p:ext uri="{BB962C8B-B14F-4D97-AF65-F5344CB8AC3E}">
        <p14:creationId xmlns:p14="http://schemas.microsoft.com/office/powerpoint/2010/main" val="3043603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Records</a:t>
            </a:r>
            <a:r>
              <a:rPr lang="sv-SE" dirty="0" smtClean="0"/>
              <a:t> kvalitéer</a:t>
            </a:r>
            <a:endParaRPr lang="sv-SE" dirty="0"/>
          </a:p>
        </p:txBody>
      </p:sp>
      <p:sp>
        <p:nvSpPr>
          <p:cNvPr id="3" name="Platshållare för innehåll 2"/>
          <p:cNvSpPr>
            <a:spLocks noGrp="1"/>
          </p:cNvSpPr>
          <p:nvPr>
            <p:ph idx="1"/>
          </p:nvPr>
        </p:nvSpPr>
        <p:spPr/>
        <p:txBody>
          <a:bodyPr/>
          <a:lstStyle/>
          <a:p>
            <a:r>
              <a:rPr lang="sv-SE" sz="1600" b="1" dirty="0" smtClean="0"/>
              <a:t>Tillförlitlighet:</a:t>
            </a:r>
            <a:r>
              <a:rPr lang="sv-SE" sz="1600" dirty="0" smtClean="0"/>
              <a:t/>
            </a:r>
            <a:br>
              <a:rPr lang="sv-SE" sz="1600" dirty="0" smtClean="0"/>
            </a:br>
            <a:r>
              <a:rPr lang="sv-SE" sz="1600" dirty="0" smtClean="0"/>
              <a:t>- man kan lita på innehållet, att det är en komplett och riktig återgivning av de transaktioner, aktiviteter eller fakta som de dokumenterar</a:t>
            </a:r>
            <a:br>
              <a:rPr lang="sv-SE" sz="1600" dirty="0" smtClean="0"/>
            </a:br>
            <a:r>
              <a:rPr lang="sv-SE" sz="1600" dirty="0" smtClean="0"/>
              <a:t>- är </a:t>
            </a:r>
            <a:r>
              <a:rPr lang="sv-SE" sz="1600" dirty="0" err="1" smtClean="0"/>
              <a:t>records</a:t>
            </a:r>
            <a:r>
              <a:rPr lang="sv-SE" sz="1600" dirty="0" smtClean="0"/>
              <a:t> som man kan lita på för efterföljande transaktioner</a:t>
            </a:r>
          </a:p>
          <a:p>
            <a:pPr marL="0" indent="0">
              <a:buNone/>
            </a:pPr>
            <a:r>
              <a:rPr lang="sv-SE" sz="1600" dirty="0" err="1" smtClean="0"/>
              <a:t>Records</a:t>
            </a:r>
            <a:r>
              <a:rPr lang="sv-SE" sz="1600" dirty="0" smtClean="0"/>
              <a:t> bör skapas vid tidpunkten för den händelse de relaterar till, eller strax efter, av individer som har direkt kunskap om de fakta, eller de system som används för att utföra transaktionen.</a:t>
            </a:r>
          </a:p>
          <a:p>
            <a:endParaRPr lang="sv-SE" dirty="0"/>
          </a:p>
        </p:txBody>
      </p:sp>
    </p:spTree>
    <p:extLst>
      <p:ext uri="{BB962C8B-B14F-4D97-AF65-F5344CB8AC3E}">
        <p14:creationId xmlns:p14="http://schemas.microsoft.com/office/powerpoint/2010/main" val="20664375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Records</a:t>
            </a:r>
            <a:r>
              <a:rPr lang="sv-SE" dirty="0" smtClean="0"/>
              <a:t> kvalitéer </a:t>
            </a:r>
            <a:endParaRPr lang="sv-SE" dirty="0"/>
          </a:p>
        </p:txBody>
      </p:sp>
      <p:sp>
        <p:nvSpPr>
          <p:cNvPr id="3" name="Platshållare för innehåll 2"/>
          <p:cNvSpPr>
            <a:spLocks noGrp="1"/>
          </p:cNvSpPr>
          <p:nvPr>
            <p:ph idx="1"/>
          </p:nvPr>
        </p:nvSpPr>
        <p:spPr/>
        <p:txBody>
          <a:bodyPr/>
          <a:lstStyle/>
          <a:p>
            <a:r>
              <a:rPr lang="sv-SE" sz="1600" b="1" dirty="0" smtClean="0"/>
              <a:t>Integritet:</a:t>
            </a:r>
            <a:r>
              <a:rPr lang="sv-SE" sz="1600" dirty="0" smtClean="0"/>
              <a:t/>
            </a:r>
            <a:br>
              <a:rPr lang="sv-SE" sz="1600" dirty="0" smtClean="0"/>
            </a:br>
            <a:r>
              <a:rPr lang="sv-SE" sz="1600" dirty="0" smtClean="0"/>
              <a:t>- </a:t>
            </a:r>
            <a:r>
              <a:rPr lang="sv-SE" sz="1600" dirty="0" err="1" smtClean="0"/>
              <a:t>Records</a:t>
            </a:r>
            <a:r>
              <a:rPr lang="sv-SE" sz="1600" dirty="0" smtClean="0"/>
              <a:t> som är kompletta och oförändrade.</a:t>
            </a:r>
          </a:p>
          <a:p>
            <a:pPr marL="0" indent="0">
              <a:buNone/>
            </a:pPr>
            <a:r>
              <a:rPr lang="sv-SE" sz="1600" dirty="0" err="1" smtClean="0"/>
              <a:t>Records</a:t>
            </a:r>
            <a:r>
              <a:rPr lang="sv-SE" sz="1600" dirty="0" smtClean="0"/>
              <a:t> ska skyddas mot otillåtna ändringar. Regler och rutiner för att hantera </a:t>
            </a:r>
            <a:r>
              <a:rPr lang="sv-SE" sz="1600" dirty="0" err="1" smtClean="0"/>
              <a:t>records</a:t>
            </a:r>
            <a:r>
              <a:rPr lang="sv-SE" sz="1600" dirty="0" smtClean="0"/>
              <a:t> ska specificera vilka tillägg eller ändringar som får göras efter att </a:t>
            </a:r>
            <a:r>
              <a:rPr lang="sv-SE" sz="1600" dirty="0" err="1" smtClean="0"/>
              <a:t>records</a:t>
            </a:r>
            <a:r>
              <a:rPr lang="sv-SE" sz="1600" dirty="0" smtClean="0"/>
              <a:t> skapats, under vilka omständigheter de är tillåtna att göras och vem som har rätt att göra dem. </a:t>
            </a:r>
            <a:br>
              <a:rPr lang="sv-SE" sz="1600" dirty="0" smtClean="0"/>
            </a:br>
            <a:r>
              <a:rPr lang="sv-SE" sz="1600" dirty="0" smtClean="0"/>
              <a:t>Alla otillåtna ändringar ska indikeras och vara spårbara.</a:t>
            </a:r>
            <a:endParaRPr lang="sv-SE" sz="1600" dirty="0"/>
          </a:p>
        </p:txBody>
      </p:sp>
    </p:spTree>
    <p:extLst>
      <p:ext uri="{BB962C8B-B14F-4D97-AF65-F5344CB8AC3E}">
        <p14:creationId xmlns:p14="http://schemas.microsoft.com/office/powerpoint/2010/main" val="1982199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Records</a:t>
            </a:r>
            <a:r>
              <a:rPr lang="sv-SE" dirty="0" smtClean="0"/>
              <a:t> kvalitéer</a:t>
            </a:r>
            <a:endParaRPr lang="sv-SE" dirty="0"/>
          </a:p>
        </p:txBody>
      </p:sp>
      <p:sp>
        <p:nvSpPr>
          <p:cNvPr id="3" name="Platshållare för innehåll 2"/>
          <p:cNvSpPr>
            <a:spLocks noGrp="1"/>
          </p:cNvSpPr>
          <p:nvPr>
            <p:ph idx="1"/>
          </p:nvPr>
        </p:nvSpPr>
        <p:spPr/>
        <p:txBody>
          <a:bodyPr/>
          <a:lstStyle/>
          <a:p>
            <a:r>
              <a:rPr lang="sv-SE" sz="1600" b="1" dirty="0" smtClean="0"/>
              <a:t>Användbarhet:</a:t>
            </a:r>
            <a:r>
              <a:rPr lang="sv-SE" sz="1600" dirty="0" smtClean="0"/>
              <a:t/>
            </a:r>
            <a:br>
              <a:rPr lang="sv-SE" sz="1600" dirty="0" smtClean="0"/>
            </a:br>
            <a:r>
              <a:rPr lang="sv-SE" sz="1600" dirty="0" smtClean="0"/>
              <a:t>- </a:t>
            </a:r>
            <a:r>
              <a:rPr lang="sv-SE" sz="1600" dirty="0" err="1" smtClean="0"/>
              <a:t>records</a:t>
            </a:r>
            <a:r>
              <a:rPr lang="sv-SE" sz="1600" dirty="0" smtClean="0"/>
              <a:t> som kan lokaliseras, hämtas, presenteras och tolkas inom en tidsperiod som bedöms rimlig för användarna.</a:t>
            </a:r>
            <a:br>
              <a:rPr lang="sv-SE" sz="1600" dirty="0" smtClean="0"/>
            </a:br>
            <a:r>
              <a:rPr lang="sv-SE" sz="1600" dirty="0" smtClean="0"/>
              <a:t/>
            </a:r>
            <a:br>
              <a:rPr lang="sv-SE" sz="1600" dirty="0" smtClean="0"/>
            </a:br>
            <a:r>
              <a:rPr lang="sv-SE" sz="1600" dirty="0" smtClean="0"/>
              <a:t>- användbara </a:t>
            </a:r>
            <a:r>
              <a:rPr lang="sv-SE" sz="1600" dirty="0" err="1" smtClean="0"/>
              <a:t>records</a:t>
            </a:r>
            <a:r>
              <a:rPr lang="sv-SE" sz="1600" dirty="0" smtClean="0"/>
              <a:t> ska kunna relateras till de processer de genererades av, och kopplingar till relaterade </a:t>
            </a:r>
            <a:r>
              <a:rPr lang="sv-SE" sz="1600" dirty="0" err="1" smtClean="0"/>
              <a:t>records</a:t>
            </a:r>
            <a:r>
              <a:rPr lang="sv-SE" sz="1600" dirty="0" smtClean="0"/>
              <a:t> ska upprätthållas.</a:t>
            </a:r>
            <a:br>
              <a:rPr lang="sv-SE" sz="1600" dirty="0" smtClean="0"/>
            </a:br>
            <a:r>
              <a:rPr lang="sv-SE" sz="1600" dirty="0" smtClean="0"/>
              <a:t/>
            </a:r>
            <a:br>
              <a:rPr lang="sv-SE" sz="1600" dirty="0" smtClean="0"/>
            </a:br>
            <a:r>
              <a:rPr lang="sv-SE" sz="1600" dirty="0" smtClean="0"/>
              <a:t>- metadata för </a:t>
            </a:r>
            <a:r>
              <a:rPr lang="sv-SE" sz="1600" dirty="0" err="1" smtClean="0"/>
              <a:t>records</a:t>
            </a:r>
            <a:r>
              <a:rPr lang="sv-SE" sz="1600" dirty="0" smtClean="0"/>
              <a:t> ska stödja användbarhet genom att tillhandahålla information som krävs för att hämta och presentera dem, såsom identifierare, format eller lagringsinformation</a:t>
            </a:r>
            <a:endParaRPr lang="sv-SE" sz="1600" dirty="0"/>
          </a:p>
        </p:txBody>
      </p:sp>
    </p:spTree>
    <p:extLst>
      <p:ext uri="{BB962C8B-B14F-4D97-AF65-F5344CB8AC3E}">
        <p14:creationId xmlns:p14="http://schemas.microsoft.com/office/powerpoint/2010/main" val="39627991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Records</a:t>
            </a:r>
            <a:r>
              <a:rPr lang="sv-SE" dirty="0" smtClean="0"/>
              <a:t> forts.</a:t>
            </a:r>
            <a:endParaRPr lang="sv-SE" dirty="0"/>
          </a:p>
        </p:txBody>
      </p:sp>
      <p:sp>
        <p:nvSpPr>
          <p:cNvPr id="3" name="Platshållare för innehåll 2"/>
          <p:cNvSpPr>
            <a:spLocks noGrp="1"/>
          </p:cNvSpPr>
          <p:nvPr>
            <p:ph idx="1"/>
          </p:nvPr>
        </p:nvSpPr>
        <p:spPr/>
        <p:txBody>
          <a:bodyPr/>
          <a:lstStyle/>
          <a:p>
            <a:r>
              <a:rPr lang="sv-SE" sz="1600" dirty="0" err="1" smtClean="0"/>
              <a:t>Primary</a:t>
            </a:r>
            <a:r>
              <a:rPr lang="sv-SE" sz="1600" dirty="0" smtClean="0"/>
              <a:t> </a:t>
            </a:r>
            <a:r>
              <a:rPr lang="sv-SE" sz="1600" dirty="0" err="1" smtClean="0"/>
              <a:t>value</a:t>
            </a:r>
            <a:r>
              <a:rPr lang="sv-SE" sz="1600" dirty="0" smtClean="0"/>
              <a:t>/</a:t>
            </a:r>
            <a:r>
              <a:rPr lang="sv-SE" sz="1600" dirty="0" err="1" smtClean="0"/>
              <a:t>function</a:t>
            </a:r>
            <a:r>
              <a:rPr lang="sv-SE" sz="1600" dirty="0" smtClean="0"/>
              <a:t> – värde/funktion när de skapas hos arkivbildaren</a:t>
            </a:r>
          </a:p>
          <a:p>
            <a:r>
              <a:rPr lang="sv-SE" sz="1600" dirty="0" err="1" smtClean="0"/>
              <a:t>Secondary</a:t>
            </a:r>
            <a:r>
              <a:rPr lang="sv-SE" sz="1600" dirty="0" smtClean="0"/>
              <a:t> </a:t>
            </a:r>
            <a:r>
              <a:rPr lang="sv-SE" sz="1600" dirty="0" err="1" smtClean="0"/>
              <a:t>value</a:t>
            </a:r>
            <a:r>
              <a:rPr lang="sv-SE" sz="1600" dirty="0" smtClean="0"/>
              <a:t>/</a:t>
            </a:r>
            <a:r>
              <a:rPr lang="sv-SE" sz="1600" dirty="0" err="1" smtClean="0"/>
              <a:t>function</a:t>
            </a:r>
            <a:r>
              <a:rPr lang="sv-SE" sz="1600" dirty="0" smtClean="0"/>
              <a:t> – värde/funktion är de återanvänds av </a:t>
            </a:r>
            <a:r>
              <a:rPr lang="sv-SE" sz="1600" dirty="0"/>
              <a:t>andra användare </a:t>
            </a:r>
            <a:endParaRPr lang="sv-SE" sz="1600" dirty="0" smtClean="0"/>
          </a:p>
          <a:p>
            <a:endParaRPr lang="sv-SE" dirty="0"/>
          </a:p>
        </p:txBody>
      </p:sp>
    </p:spTree>
    <p:extLst>
      <p:ext uri="{BB962C8B-B14F-4D97-AF65-F5344CB8AC3E}">
        <p14:creationId xmlns:p14="http://schemas.microsoft.com/office/powerpoint/2010/main" val="3604798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Svensk definition av record</a:t>
            </a:r>
            <a:endParaRPr lang="sv-SE" dirty="0"/>
          </a:p>
        </p:txBody>
      </p:sp>
      <p:sp>
        <p:nvSpPr>
          <p:cNvPr id="3" name="Platshållare för innehåll 2"/>
          <p:cNvSpPr>
            <a:spLocks noGrp="1"/>
          </p:cNvSpPr>
          <p:nvPr>
            <p:ph idx="1"/>
          </p:nvPr>
        </p:nvSpPr>
        <p:spPr/>
        <p:txBody>
          <a:bodyPr/>
          <a:lstStyle/>
          <a:p>
            <a:r>
              <a:rPr lang="sv-SE" sz="1600" dirty="0" smtClean="0"/>
              <a:t>Det finns ingen exakt och entydig översättning av begreppet </a:t>
            </a:r>
            <a:r>
              <a:rPr lang="sv-SE" sz="1600" dirty="0" err="1" smtClean="0"/>
              <a:t>records</a:t>
            </a:r>
            <a:r>
              <a:rPr lang="sv-SE" sz="1600" dirty="0" smtClean="0"/>
              <a:t> till svenska. </a:t>
            </a:r>
          </a:p>
          <a:p>
            <a:r>
              <a:rPr lang="sv-SE" sz="1600" dirty="0" smtClean="0"/>
              <a:t>Arkivinformation är närmaste översättningen:</a:t>
            </a:r>
            <a:br>
              <a:rPr lang="sv-SE" sz="1600" dirty="0" smtClean="0"/>
            </a:br>
            <a:r>
              <a:rPr lang="sv-SE" sz="1600" dirty="0" smtClean="0"/>
              <a:t/>
            </a:r>
            <a:br>
              <a:rPr lang="sv-SE" sz="1600" dirty="0" smtClean="0"/>
            </a:br>
            <a:r>
              <a:rPr lang="sv-SE" sz="1400" i="1" dirty="0" smtClean="0"/>
              <a:t>”Lagrad information som uppstår i, för och genom en organisations verksamhet eller som når organisationen utifrån som effekt av dess verksamhet” </a:t>
            </a:r>
            <a:r>
              <a:rPr lang="sv-SE" sz="1400" dirty="0" smtClean="0"/>
              <a:t>Kjölstad, 1999. </a:t>
            </a:r>
            <a:r>
              <a:rPr lang="sv-SE" sz="1200" dirty="0" smtClean="0"/>
              <a:t>(Sundqvist i Arkiv i Norrland 20, s. 11)</a:t>
            </a:r>
          </a:p>
          <a:p>
            <a:r>
              <a:rPr lang="sv-SE" sz="1600" dirty="0" smtClean="0"/>
              <a:t>Record och arkivinformation omfattar både offentlig och enskild/privat information</a:t>
            </a:r>
            <a:endParaRPr lang="sv-SE" sz="1600" dirty="0"/>
          </a:p>
        </p:txBody>
      </p:sp>
    </p:spTree>
    <p:extLst>
      <p:ext uri="{BB962C8B-B14F-4D97-AF65-F5344CB8AC3E}">
        <p14:creationId xmlns:p14="http://schemas.microsoft.com/office/powerpoint/2010/main" val="3595591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Handling</a:t>
            </a:r>
            <a:endParaRPr lang="sv-SE" dirty="0"/>
          </a:p>
        </p:txBody>
      </p:sp>
      <p:sp>
        <p:nvSpPr>
          <p:cNvPr id="3" name="Platshållare för innehåll 2"/>
          <p:cNvSpPr>
            <a:spLocks noGrp="1"/>
          </p:cNvSpPr>
          <p:nvPr>
            <p:ph idx="1"/>
          </p:nvPr>
        </p:nvSpPr>
        <p:spPr/>
        <p:txBody>
          <a:bodyPr/>
          <a:lstStyle/>
          <a:p>
            <a:r>
              <a:rPr lang="sv-SE" sz="1600" dirty="0"/>
              <a:t>Begreppet </a:t>
            </a:r>
            <a:r>
              <a:rPr lang="sv-SE" sz="1600" b="1" dirty="0"/>
              <a:t>handling</a:t>
            </a:r>
            <a:r>
              <a:rPr lang="sv-SE" sz="1600" dirty="0"/>
              <a:t> är definierat i lag (TF) – omfattar </a:t>
            </a:r>
            <a:r>
              <a:rPr lang="sv-SE" sz="1600" u="sng" dirty="0"/>
              <a:t>offentlig </a:t>
            </a:r>
            <a:r>
              <a:rPr lang="sv-SE" sz="1600" u="sng" dirty="0" smtClean="0"/>
              <a:t>information</a:t>
            </a:r>
            <a:r>
              <a:rPr lang="sv-SE" sz="1600" dirty="0" smtClean="0"/>
              <a:t/>
            </a:r>
            <a:br>
              <a:rPr lang="sv-SE" sz="1600" dirty="0" smtClean="0"/>
            </a:br>
            <a:r>
              <a:rPr lang="sv-SE" sz="1600" dirty="0" smtClean="0"/>
              <a:t/>
            </a:r>
            <a:br>
              <a:rPr lang="sv-SE" sz="1600" dirty="0" smtClean="0"/>
            </a:br>
            <a:r>
              <a:rPr lang="sv-SE" sz="1400" dirty="0" smtClean="0"/>
              <a:t>”Med handling förstås framställning i skrift eller bild samt upptagning som kan läsas, avlyssnas eller på annat sätt uppfattas endast med tekniskt hjälpmedel. Handling är allmän om den förvaras hos myndighet, och enligt 6 eller 7§ är att anse som inkommen till eller upprättad hos myndighet.” (TF 2 kap, 3§)</a:t>
            </a:r>
            <a:r>
              <a:rPr lang="sv-SE" sz="1600" dirty="0" smtClean="0"/>
              <a:t/>
            </a:r>
            <a:br>
              <a:rPr lang="sv-SE" sz="1600" dirty="0" smtClean="0"/>
            </a:br>
            <a:endParaRPr lang="sv-SE" sz="1600" dirty="0"/>
          </a:p>
          <a:p>
            <a:r>
              <a:rPr lang="sv-SE" sz="1600" dirty="0" smtClean="0"/>
              <a:t>Verksamhetsinformation används som begrepp </a:t>
            </a:r>
            <a:r>
              <a:rPr lang="sv-SE" sz="1600" dirty="0"/>
              <a:t>i </a:t>
            </a:r>
            <a:r>
              <a:rPr lang="sv-SE" sz="1600" dirty="0" smtClean="0"/>
              <a:t>standarden ISO </a:t>
            </a:r>
            <a:r>
              <a:rPr lang="sv-SE" sz="1600" dirty="0"/>
              <a:t>30300 </a:t>
            </a:r>
            <a:r>
              <a:rPr lang="sv-SE" sz="1600" dirty="0" smtClean="0"/>
              <a:t>(Ledningssystem för verksamhetsinformation)</a:t>
            </a:r>
            <a:endParaRPr lang="sv-SE" sz="1600" dirty="0"/>
          </a:p>
          <a:p>
            <a:endParaRPr lang="sv-SE" dirty="0"/>
          </a:p>
        </p:txBody>
      </p:sp>
    </p:spTree>
    <p:extLst>
      <p:ext uri="{BB962C8B-B14F-4D97-AF65-F5344CB8AC3E}">
        <p14:creationId xmlns:p14="http://schemas.microsoft.com/office/powerpoint/2010/main" val="2204382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Handlingsoffentligheten</a:t>
            </a:r>
            <a:endParaRPr lang="sv-SE" dirty="0"/>
          </a:p>
        </p:txBody>
      </p:sp>
      <p:sp>
        <p:nvSpPr>
          <p:cNvPr id="3" name="Platshållare för innehåll 2"/>
          <p:cNvSpPr>
            <a:spLocks noGrp="1"/>
          </p:cNvSpPr>
          <p:nvPr>
            <p:ph idx="1"/>
          </p:nvPr>
        </p:nvSpPr>
        <p:spPr/>
        <p:txBody>
          <a:bodyPr/>
          <a:lstStyle/>
          <a:p>
            <a:r>
              <a:rPr lang="sv-SE" sz="1600" dirty="0" smtClean="0"/>
              <a:t>Handlingsoffentligheten som stadgas i TF 2 kap fundament i offentlig arkivhantering</a:t>
            </a:r>
            <a:r>
              <a:rPr lang="sv-SE" sz="1600" i="1" dirty="0"/>
              <a:t> </a:t>
            </a:r>
            <a:r>
              <a:rPr lang="sv-SE" sz="1600" i="1" dirty="0" smtClean="0"/>
              <a:t/>
            </a:r>
            <a:br>
              <a:rPr lang="sv-SE" sz="1600" i="1" dirty="0" smtClean="0"/>
            </a:br>
            <a:r>
              <a:rPr lang="sv-SE" sz="1600" i="1" dirty="0" smtClean="0"/>
              <a:t/>
            </a:r>
            <a:br>
              <a:rPr lang="sv-SE" sz="1600" i="1" dirty="0" smtClean="0"/>
            </a:br>
            <a:r>
              <a:rPr lang="sv-SE" sz="1600" i="1" dirty="0" smtClean="0"/>
              <a:t>”Till </a:t>
            </a:r>
            <a:r>
              <a:rPr lang="sv-SE" sz="1600" i="1" dirty="0"/>
              <a:t>främjande av ett fritt meningsutbyte och en allsidig upplysning skall varje svensk medborgare ha rätt att taga del av allmänna handlingar.” (2 kap. 1§ TF) </a:t>
            </a:r>
            <a:endParaRPr lang="sv-SE" sz="1600" dirty="0"/>
          </a:p>
          <a:p>
            <a:r>
              <a:rPr lang="sv-SE" sz="1600" dirty="0" smtClean="0"/>
              <a:t>Arkivhantering förutsättning </a:t>
            </a:r>
            <a:r>
              <a:rPr lang="sv-SE" sz="1600" dirty="0"/>
              <a:t>för offentlighetsprincipen. </a:t>
            </a:r>
          </a:p>
          <a:p>
            <a:r>
              <a:rPr lang="sv-SE" sz="1600" dirty="0"/>
              <a:t>Myndighetens arkiv utgörs av allmänna handlingar. </a:t>
            </a:r>
          </a:p>
          <a:p>
            <a:r>
              <a:rPr lang="sv-SE" sz="1600" dirty="0"/>
              <a:t>Rätten att ta del av allmänna handlingar är inte begränsad i tid.</a:t>
            </a:r>
          </a:p>
        </p:txBody>
      </p:sp>
    </p:spTree>
    <p:extLst>
      <p:ext uri="{BB962C8B-B14F-4D97-AF65-F5344CB8AC3E}">
        <p14:creationId xmlns:p14="http://schemas.microsoft.com/office/powerpoint/2010/main" val="3333910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Arkiv</a:t>
            </a:r>
            <a:endParaRPr lang="sv-SE" dirty="0"/>
          </a:p>
        </p:txBody>
      </p:sp>
      <p:sp>
        <p:nvSpPr>
          <p:cNvPr id="3" name="Platshållare för innehåll 2"/>
          <p:cNvSpPr>
            <a:spLocks noGrp="1"/>
          </p:cNvSpPr>
          <p:nvPr>
            <p:ph idx="1"/>
          </p:nvPr>
        </p:nvSpPr>
        <p:spPr>
          <a:xfrm>
            <a:off x="629100" y="2237130"/>
            <a:ext cx="7912894" cy="4163670"/>
          </a:xfrm>
        </p:spPr>
        <p:txBody>
          <a:bodyPr/>
          <a:lstStyle/>
          <a:p>
            <a:r>
              <a:rPr lang="sv-SE" sz="1600" dirty="0"/>
              <a:t>Bestånd av arkivhandlingar</a:t>
            </a:r>
          </a:p>
          <a:p>
            <a:r>
              <a:rPr lang="sv-SE" sz="1600" dirty="0" smtClean="0"/>
              <a:t>Offentlig sektor: de allmänna handlingarna från myndighetens verksamhet (Arkivlagen, 3§)</a:t>
            </a:r>
          </a:p>
          <a:p>
            <a:r>
              <a:rPr lang="sv-SE" sz="1600" dirty="0" smtClean="0"/>
              <a:t>Institution för förvaring av arkivhandlingar</a:t>
            </a:r>
          </a:p>
          <a:p>
            <a:r>
              <a:rPr lang="sv-SE" sz="1600" dirty="0" smtClean="0"/>
              <a:t>Lokal för förvaring av arkivhandlingar</a:t>
            </a:r>
          </a:p>
          <a:p>
            <a:r>
              <a:rPr lang="sv-SE" sz="1600" dirty="0" smtClean="0"/>
              <a:t>Internationella skillnader i definitioner arkiv – </a:t>
            </a:r>
            <a:r>
              <a:rPr lang="sv-SE" sz="1600" dirty="0" err="1" smtClean="0"/>
              <a:t>records</a:t>
            </a:r>
            <a:r>
              <a:rPr lang="sv-SE" sz="1600" dirty="0" smtClean="0"/>
              <a:t> management</a:t>
            </a:r>
            <a:endParaRPr lang="sv-SE" sz="1600" dirty="0"/>
          </a:p>
        </p:txBody>
      </p:sp>
    </p:spTree>
    <p:extLst>
      <p:ext uri="{BB962C8B-B14F-4D97-AF65-F5344CB8AC3E}">
        <p14:creationId xmlns:p14="http://schemas.microsoft.com/office/powerpoint/2010/main" val="3002274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Arkiv- och informationsvetenskap</a:t>
            </a:r>
            <a:endParaRPr lang="sv-SE" dirty="0"/>
          </a:p>
        </p:txBody>
      </p:sp>
      <p:sp>
        <p:nvSpPr>
          <p:cNvPr id="3" name="Platshållare för innehåll 2"/>
          <p:cNvSpPr>
            <a:spLocks noGrp="1"/>
          </p:cNvSpPr>
          <p:nvPr>
            <p:ph idx="1"/>
          </p:nvPr>
        </p:nvSpPr>
        <p:spPr/>
        <p:txBody>
          <a:bodyPr/>
          <a:lstStyle/>
          <a:p>
            <a:r>
              <a:rPr lang="sv-SE" sz="1600" dirty="0" smtClean="0"/>
              <a:t>Vad är det?</a:t>
            </a:r>
          </a:p>
          <a:p>
            <a:r>
              <a:rPr lang="sv-SE" sz="1600" dirty="0" smtClean="0"/>
              <a:t>Begrepp</a:t>
            </a:r>
          </a:p>
          <a:p>
            <a:r>
              <a:rPr lang="sv-SE" sz="1600" dirty="0" smtClean="0"/>
              <a:t>Teoretiska perspektiv</a:t>
            </a:r>
          </a:p>
          <a:p>
            <a:r>
              <a:rPr lang="sv-SE" sz="1600" dirty="0" smtClean="0"/>
              <a:t>Centrala verksamhetsområden</a:t>
            </a:r>
          </a:p>
          <a:p>
            <a:r>
              <a:rPr lang="sv-SE" sz="1600" dirty="0" smtClean="0"/>
              <a:t>Processer, processkartläggning och informationsredovisning</a:t>
            </a:r>
          </a:p>
        </p:txBody>
      </p:sp>
    </p:spTree>
    <p:extLst>
      <p:ext uri="{BB962C8B-B14F-4D97-AF65-F5344CB8AC3E}">
        <p14:creationId xmlns:p14="http://schemas.microsoft.com/office/powerpoint/2010/main" val="12740157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Arkiv forts.</a:t>
            </a:r>
            <a:endParaRPr lang="sv-SE" dirty="0"/>
          </a:p>
        </p:txBody>
      </p:sp>
      <p:sp>
        <p:nvSpPr>
          <p:cNvPr id="3" name="Platshållare för innehåll 2"/>
          <p:cNvSpPr>
            <a:spLocks noGrp="1"/>
          </p:cNvSpPr>
          <p:nvPr>
            <p:ph idx="1"/>
          </p:nvPr>
        </p:nvSpPr>
        <p:spPr/>
        <p:txBody>
          <a:bodyPr/>
          <a:lstStyle/>
          <a:p>
            <a:r>
              <a:rPr lang="sv-SE" sz="1600" dirty="0" smtClean="0"/>
              <a:t>Nivåer:</a:t>
            </a:r>
            <a:br>
              <a:rPr lang="sv-SE" sz="1600" dirty="0" smtClean="0"/>
            </a:br>
            <a:r>
              <a:rPr lang="sv-SE" sz="1600" dirty="0" smtClean="0"/>
              <a:t>- Record </a:t>
            </a:r>
            <a:br>
              <a:rPr lang="sv-SE" sz="1600" dirty="0" smtClean="0"/>
            </a:br>
            <a:r>
              <a:rPr lang="sv-SE" sz="1600" dirty="0" smtClean="0"/>
              <a:t>- Arkiv (samling av sammanhängande record)</a:t>
            </a:r>
            <a:br>
              <a:rPr lang="sv-SE" sz="1600" dirty="0" smtClean="0"/>
            </a:br>
            <a:r>
              <a:rPr lang="sv-SE" sz="1600" dirty="0" smtClean="0"/>
              <a:t>- Arkivsamlingar (flera arkiv)</a:t>
            </a:r>
          </a:p>
          <a:p>
            <a:r>
              <a:rPr lang="sv-SE" sz="1600" dirty="0" smtClean="0"/>
              <a:t>Samt kan man säga att det är dokumentation av:</a:t>
            </a:r>
            <a:br>
              <a:rPr lang="sv-SE" sz="1600" dirty="0" smtClean="0"/>
            </a:br>
            <a:r>
              <a:rPr lang="sv-SE" sz="1600" dirty="0" smtClean="0"/>
              <a:t>- enskild händelse</a:t>
            </a:r>
            <a:br>
              <a:rPr lang="sv-SE" sz="1600" dirty="0" smtClean="0"/>
            </a:br>
            <a:r>
              <a:rPr lang="sv-SE" sz="1600" dirty="0" smtClean="0"/>
              <a:t>- händelsen inplaceras i en kontext (verksamhet)</a:t>
            </a:r>
            <a:br>
              <a:rPr lang="sv-SE" sz="1600" dirty="0" smtClean="0"/>
            </a:br>
            <a:r>
              <a:rPr lang="sv-SE" sz="1600" dirty="0" smtClean="0"/>
              <a:t>- verksamheten placeras i ännu bredare </a:t>
            </a:r>
            <a:br>
              <a:rPr lang="sv-SE" sz="1600" dirty="0" smtClean="0"/>
            </a:br>
            <a:r>
              <a:rPr lang="sv-SE" sz="1600" dirty="0" smtClean="0"/>
              <a:t>kontext (kollektiv/samhällsnivå)</a:t>
            </a:r>
            <a:br>
              <a:rPr lang="sv-SE" sz="1600" dirty="0" smtClean="0"/>
            </a:br>
            <a:endParaRPr lang="sv-SE" sz="1600" dirty="0"/>
          </a:p>
          <a:p>
            <a:pPr marL="0" indent="0">
              <a:buNone/>
            </a:pPr>
            <a:endParaRPr lang="sv-SE" dirty="0"/>
          </a:p>
        </p:txBody>
      </p:sp>
      <p:sp>
        <p:nvSpPr>
          <p:cNvPr id="4" name="Ellips 3"/>
          <p:cNvSpPr/>
          <p:nvPr/>
        </p:nvSpPr>
        <p:spPr>
          <a:xfrm>
            <a:off x="5469732" y="2701392"/>
            <a:ext cx="2753782" cy="27453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600" dirty="0" smtClean="0"/>
              <a:t>Samling av flera arkiv</a:t>
            </a:r>
          </a:p>
          <a:p>
            <a:pPr algn="ctr"/>
            <a:endParaRPr lang="sv-SE" dirty="0"/>
          </a:p>
          <a:p>
            <a:pPr algn="ctr"/>
            <a:endParaRPr lang="sv-SE" dirty="0" smtClean="0"/>
          </a:p>
          <a:p>
            <a:pPr algn="ctr"/>
            <a:endParaRPr lang="sv-SE" dirty="0"/>
          </a:p>
          <a:p>
            <a:pPr algn="ctr"/>
            <a:endParaRPr lang="sv-SE" dirty="0" smtClean="0"/>
          </a:p>
          <a:p>
            <a:pPr algn="ctr"/>
            <a:endParaRPr lang="sv-SE" dirty="0"/>
          </a:p>
          <a:p>
            <a:pPr algn="ctr"/>
            <a:endParaRPr lang="sv-SE" dirty="0"/>
          </a:p>
        </p:txBody>
      </p:sp>
      <p:sp>
        <p:nvSpPr>
          <p:cNvPr id="5" name="Ellips 4"/>
          <p:cNvSpPr/>
          <p:nvPr/>
        </p:nvSpPr>
        <p:spPr>
          <a:xfrm>
            <a:off x="5838032" y="3585702"/>
            <a:ext cx="1814830" cy="181343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sv-SE" sz="1400" dirty="0" smtClean="0">
                <a:solidFill>
                  <a:schemeClr val="tx1"/>
                </a:solidFill>
              </a:rPr>
              <a:t>Arkiv</a:t>
            </a:r>
            <a:br>
              <a:rPr lang="sv-SE" sz="1400" dirty="0" smtClean="0">
                <a:solidFill>
                  <a:schemeClr val="tx1"/>
                </a:solidFill>
              </a:rPr>
            </a:br>
            <a:r>
              <a:rPr lang="sv-SE" sz="900" dirty="0" smtClean="0">
                <a:solidFill>
                  <a:schemeClr val="tx1"/>
                </a:solidFill>
              </a:rPr>
              <a:t>(tex från en organisation/person)</a:t>
            </a:r>
            <a:endParaRPr lang="sv-SE" sz="900" dirty="0">
              <a:solidFill>
                <a:schemeClr val="tx1"/>
              </a:solidFill>
            </a:endParaRPr>
          </a:p>
          <a:p>
            <a:pPr algn="ctr"/>
            <a:endParaRPr lang="sv-SE" sz="1200" dirty="0" smtClean="0"/>
          </a:p>
          <a:p>
            <a:pPr algn="ctr"/>
            <a:endParaRPr lang="sv-SE" sz="1200" dirty="0"/>
          </a:p>
          <a:p>
            <a:pPr algn="ctr"/>
            <a:endParaRPr lang="sv-SE" sz="1200" dirty="0"/>
          </a:p>
        </p:txBody>
      </p:sp>
      <p:sp>
        <p:nvSpPr>
          <p:cNvPr id="6" name="Ellips 5"/>
          <p:cNvSpPr/>
          <p:nvPr/>
        </p:nvSpPr>
        <p:spPr>
          <a:xfrm>
            <a:off x="6205060" y="4622480"/>
            <a:ext cx="853441" cy="68698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v-SE" sz="1000" dirty="0" smtClean="0">
                <a:solidFill>
                  <a:schemeClr val="tx1"/>
                </a:solidFill>
              </a:rPr>
              <a:t>Record</a:t>
            </a:r>
            <a:endParaRPr lang="sv-SE" sz="1000" dirty="0">
              <a:solidFill>
                <a:schemeClr val="tx1"/>
              </a:solidFill>
            </a:endParaRPr>
          </a:p>
        </p:txBody>
      </p:sp>
    </p:spTree>
    <p:extLst>
      <p:ext uri="{BB962C8B-B14F-4D97-AF65-F5344CB8AC3E}">
        <p14:creationId xmlns:p14="http://schemas.microsoft.com/office/powerpoint/2010/main" val="11826304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Arkiv- och dokumenthantering</a:t>
            </a:r>
            <a:endParaRPr lang="sv-SE" dirty="0"/>
          </a:p>
        </p:txBody>
      </p:sp>
      <p:sp>
        <p:nvSpPr>
          <p:cNvPr id="3" name="Platshållare för innehåll 2"/>
          <p:cNvSpPr>
            <a:spLocks noGrp="1"/>
          </p:cNvSpPr>
          <p:nvPr>
            <p:ph idx="1"/>
          </p:nvPr>
        </p:nvSpPr>
        <p:spPr/>
        <p:txBody>
          <a:bodyPr/>
          <a:lstStyle/>
          <a:p>
            <a:r>
              <a:rPr lang="sv-SE" sz="1600" dirty="0" smtClean="0"/>
              <a:t>Omfattar processerna från skapande, hantering, bevarande, tillgängliggörande och användning av arkivinformation, samt</a:t>
            </a:r>
          </a:p>
          <a:p>
            <a:r>
              <a:rPr lang="sv-SE" sz="1600" dirty="0" smtClean="0"/>
              <a:t>Planering för ovanstående processer och kravställning system, regler, kompetenser </a:t>
            </a:r>
            <a:r>
              <a:rPr lang="sv-SE" sz="1600" dirty="0" err="1" smtClean="0"/>
              <a:t>etc</a:t>
            </a:r>
            <a:endParaRPr lang="sv-SE" sz="1600" dirty="0" smtClean="0"/>
          </a:p>
          <a:p>
            <a:r>
              <a:rPr lang="sv-SE" sz="1600" dirty="0" smtClean="0"/>
              <a:t>Styra informationsflöden</a:t>
            </a:r>
            <a:endParaRPr lang="sv-SE" sz="1600" dirty="0"/>
          </a:p>
          <a:p>
            <a:r>
              <a:rPr lang="sv-SE" sz="1600" dirty="0" smtClean="0"/>
              <a:t>Komplexa flöden, nätverksmiljöer mm. Ej linjära processer.</a:t>
            </a:r>
          </a:p>
        </p:txBody>
      </p:sp>
    </p:spTree>
    <p:extLst>
      <p:ext uri="{BB962C8B-B14F-4D97-AF65-F5344CB8AC3E}">
        <p14:creationId xmlns:p14="http://schemas.microsoft.com/office/powerpoint/2010/main" val="3824250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9100" y="1490793"/>
            <a:ext cx="7912894" cy="652145"/>
          </a:xfrm>
        </p:spPr>
        <p:txBody>
          <a:bodyPr/>
          <a:lstStyle/>
          <a:p>
            <a:r>
              <a:rPr lang="sv-SE" dirty="0" err="1" smtClean="0"/>
              <a:t>Records</a:t>
            </a:r>
            <a:r>
              <a:rPr lang="sv-SE" dirty="0" smtClean="0"/>
              <a:t> funktioner</a:t>
            </a:r>
            <a:endParaRPr lang="sv-SE" dirty="0"/>
          </a:p>
        </p:txBody>
      </p:sp>
      <p:sp>
        <p:nvSpPr>
          <p:cNvPr id="3" name="Platshållare för innehåll 2"/>
          <p:cNvSpPr>
            <a:spLocks noGrp="1"/>
          </p:cNvSpPr>
          <p:nvPr>
            <p:ph idx="1"/>
          </p:nvPr>
        </p:nvSpPr>
        <p:spPr>
          <a:xfrm>
            <a:off x="629100" y="2187122"/>
            <a:ext cx="7912894" cy="4328057"/>
          </a:xfrm>
        </p:spPr>
        <p:txBody>
          <a:bodyPr/>
          <a:lstStyle/>
          <a:p>
            <a:pPr marL="0" indent="0">
              <a:buNone/>
            </a:pPr>
            <a:r>
              <a:rPr lang="sv-SE" sz="1400" dirty="0" err="1" smtClean="0"/>
              <a:t>Records</a:t>
            </a:r>
            <a:r>
              <a:rPr lang="sv-SE" sz="1400" dirty="0" smtClean="0"/>
              <a:t> stödjer</a:t>
            </a:r>
          </a:p>
          <a:p>
            <a:r>
              <a:rPr lang="sv-SE" sz="1400" dirty="0" smtClean="0"/>
              <a:t>Genomförande och upprätthållande </a:t>
            </a:r>
            <a:r>
              <a:rPr lang="sv-SE" sz="1400" dirty="0"/>
              <a:t>av </a:t>
            </a:r>
            <a:r>
              <a:rPr lang="sv-SE" sz="1400" dirty="0" smtClean="0"/>
              <a:t>verksamhetsprocesser och </a:t>
            </a:r>
            <a:r>
              <a:rPr lang="sv-SE" sz="1400" dirty="0"/>
              <a:t>en organisations (eller annan arkivbildares) </a:t>
            </a:r>
            <a:r>
              <a:rPr lang="sv-SE" sz="1400" dirty="0" smtClean="0"/>
              <a:t>mission/syfte, effektivitet i verksamheten </a:t>
            </a:r>
            <a:endParaRPr lang="sv-SE" sz="1400" dirty="0" smtClean="0"/>
          </a:p>
          <a:p>
            <a:r>
              <a:rPr lang="sv-SE" sz="1400" dirty="0" smtClean="0"/>
              <a:t>Underlag för beslutsfattande</a:t>
            </a:r>
            <a:endParaRPr lang="sv-SE" sz="1400" dirty="0"/>
          </a:p>
          <a:p>
            <a:r>
              <a:rPr lang="sv-SE" sz="1400" dirty="0" err="1" smtClean="0"/>
              <a:t>Accountability</a:t>
            </a:r>
            <a:r>
              <a:rPr lang="sv-SE" sz="1400" dirty="0" smtClean="0"/>
              <a:t> (ansvarighet</a:t>
            </a:r>
            <a:r>
              <a:rPr lang="sv-SE" sz="1400" dirty="0" smtClean="0"/>
              <a:t>), öppenhet och riskhantering</a:t>
            </a:r>
            <a:endParaRPr lang="sv-SE" sz="1400" dirty="0" smtClean="0"/>
          </a:p>
          <a:p>
            <a:r>
              <a:rPr lang="sv-SE" sz="1400" dirty="0" smtClean="0"/>
              <a:t>Bevis </a:t>
            </a:r>
          </a:p>
          <a:p>
            <a:r>
              <a:rPr lang="sv-SE" sz="1400" dirty="0" smtClean="0"/>
              <a:t>Resurs</a:t>
            </a:r>
            <a:endParaRPr lang="sv-SE" sz="1400" dirty="0" smtClean="0"/>
          </a:p>
          <a:p>
            <a:r>
              <a:rPr lang="sv-SE" sz="1400" dirty="0" smtClean="0"/>
              <a:t>Kommunikation</a:t>
            </a:r>
          </a:p>
          <a:p>
            <a:r>
              <a:rPr lang="sv-SE" sz="1400" dirty="0" smtClean="0"/>
              <a:t>Tydlighet i relationer mellan olika parter</a:t>
            </a:r>
          </a:p>
          <a:p>
            <a:r>
              <a:rPr lang="sv-SE" sz="1400" dirty="0" smtClean="0"/>
              <a:t>Minne </a:t>
            </a:r>
            <a:r>
              <a:rPr lang="sv-SE" sz="1400" dirty="0"/>
              <a:t>för individer, organisationer och </a:t>
            </a:r>
            <a:r>
              <a:rPr lang="sv-SE" sz="1400" dirty="0" smtClean="0"/>
              <a:t>samhället </a:t>
            </a:r>
          </a:p>
          <a:p>
            <a:r>
              <a:rPr lang="sv-SE" sz="1400" dirty="0" smtClean="0"/>
              <a:t>Kulturarv, forskning, främja medvetenhet</a:t>
            </a:r>
            <a:endParaRPr lang="sv-SE" sz="1400" dirty="0"/>
          </a:p>
          <a:p>
            <a:endParaRPr lang="sv-SE" sz="1800" dirty="0"/>
          </a:p>
          <a:p>
            <a:endParaRPr lang="sv-SE" dirty="0"/>
          </a:p>
        </p:txBody>
      </p:sp>
    </p:spTree>
    <p:extLst>
      <p:ext uri="{BB962C8B-B14F-4D97-AF65-F5344CB8AC3E}">
        <p14:creationId xmlns:p14="http://schemas.microsoft.com/office/powerpoint/2010/main" val="9442283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9100" y="1557087"/>
            <a:ext cx="7912894" cy="652145"/>
          </a:xfrm>
        </p:spPr>
        <p:txBody>
          <a:bodyPr/>
          <a:lstStyle/>
          <a:p>
            <a:r>
              <a:rPr lang="sv-SE" dirty="0" smtClean="0"/>
              <a:t>Tillgänglighet</a:t>
            </a:r>
            <a:endParaRPr lang="sv-SE" dirty="0"/>
          </a:p>
        </p:txBody>
      </p:sp>
      <p:sp>
        <p:nvSpPr>
          <p:cNvPr id="3" name="Platshållare för innehåll 2"/>
          <p:cNvSpPr>
            <a:spLocks noGrp="1"/>
          </p:cNvSpPr>
          <p:nvPr>
            <p:ph idx="1"/>
          </p:nvPr>
        </p:nvSpPr>
        <p:spPr/>
        <p:txBody>
          <a:bodyPr/>
          <a:lstStyle/>
          <a:p>
            <a:r>
              <a:rPr lang="sv-SE" sz="1600" dirty="0" smtClean="0"/>
              <a:t>Balans tillgänglighet - säkerhet</a:t>
            </a:r>
          </a:p>
          <a:p>
            <a:r>
              <a:rPr lang="sv-SE" sz="1600" dirty="0" smtClean="0"/>
              <a:t>Tillgänglighet till allmänna handlingar – viktig grund i demokrati</a:t>
            </a:r>
          </a:p>
          <a:p>
            <a:r>
              <a:rPr lang="sv-SE" sz="1600" dirty="0" smtClean="0"/>
              <a:t>MEN i ”fel” händer kan det användas emot medborgare, som kontrollmedel</a:t>
            </a:r>
          </a:p>
          <a:p>
            <a:r>
              <a:rPr lang="sv-SE" sz="1600" dirty="0" smtClean="0"/>
              <a:t>Integritetsfrågor</a:t>
            </a:r>
          </a:p>
          <a:p>
            <a:r>
              <a:rPr lang="sv-SE" sz="1600" dirty="0" smtClean="0"/>
              <a:t>Global spridning av information </a:t>
            </a:r>
            <a:r>
              <a:rPr lang="sv-SE" sz="1600" dirty="0"/>
              <a:t>på internet; passerar juridiska gränser, utmaningar med integritet, autenticitet </a:t>
            </a:r>
            <a:r>
              <a:rPr lang="sv-SE" sz="1600" dirty="0" smtClean="0"/>
              <a:t>mm</a:t>
            </a:r>
            <a:endParaRPr lang="sv-SE" sz="1600" dirty="0"/>
          </a:p>
        </p:txBody>
      </p:sp>
    </p:spTree>
    <p:extLst>
      <p:ext uri="{BB962C8B-B14F-4D97-AF65-F5344CB8AC3E}">
        <p14:creationId xmlns:p14="http://schemas.microsoft.com/office/powerpoint/2010/main" val="30148016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anses viktigt att dokumentera?</a:t>
            </a:r>
            <a:endParaRPr lang="sv-SE" dirty="0"/>
          </a:p>
        </p:txBody>
      </p:sp>
      <p:sp>
        <p:nvSpPr>
          <p:cNvPr id="3" name="Platshållare för innehåll 2"/>
          <p:cNvSpPr>
            <a:spLocks noGrp="1"/>
          </p:cNvSpPr>
          <p:nvPr>
            <p:ph idx="1"/>
          </p:nvPr>
        </p:nvSpPr>
        <p:spPr>
          <a:xfrm>
            <a:off x="629100" y="2237130"/>
            <a:ext cx="7912894" cy="4131302"/>
          </a:xfrm>
        </p:spPr>
        <p:txBody>
          <a:bodyPr/>
          <a:lstStyle/>
          <a:p>
            <a:r>
              <a:rPr lang="sv-SE" sz="1600" dirty="0"/>
              <a:t>Vad anses viktigt att </a:t>
            </a:r>
            <a:r>
              <a:rPr lang="sv-SE" sz="1600" dirty="0" smtClean="0"/>
              <a:t>dokumentera</a:t>
            </a:r>
            <a:r>
              <a:rPr lang="sv-SE" sz="1600" dirty="0"/>
              <a:t>? Vad dokumenteras inte?</a:t>
            </a:r>
          </a:p>
          <a:p>
            <a:r>
              <a:rPr lang="sv-SE" sz="1600" dirty="0"/>
              <a:t>Vad kan man granska med </a:t>
            </a:r>
            <a:r>
              <a:rPr lang="sv-SE" sz="1600" dirty="0" smtClean="0"/>
              <a:t>den information man har och </a:t>
            </a:r>
            <a:r>
              <a:rPr lang="sv-SE" sz="1600" dirty="0"/>
              <a:t>vad är det man inte kan </a:t>
            </a:r>
            <a:r>
              <a:rPr lang="sv-SE" sz="1600" dirty="0" smtClean="0"/>
              <a:t>utvärdera/följa upp? </a:t>
            </a:r>
            <a:r>
              <a:rPr lang="sv-SE" sz="1600" dirty="0"/>
              <a:t>Vilka underliggande värderingar finns det i ett sådant urval</a:t>
            </a:r>
            <a:r>
              <a:rPr lang="sv-SE" sz="1600" dirty="0" smtClean="0"/>
              <a:t>?</a:t>
            </a:r>
          </a:p>
          <a:p>
            <a:r>
              <a:rPr lang="sv-SE" sz="1600" dirty="0" smtClean="0"/>
              <a:t>Vad är tillgängligt och för vem? </a:t>
            </a:r>
          </a:p>
          <a:p>
            <a:r>
              <a:rPr lang="sv-SE" sz="1600" dirty="0" smtClean="0"/>
              <a:t>Vad bevaras och hur länge?</a:t>
            </a:r>
          </a:p>
          <a:p>
            <a:r>
              <a:rPr lang="sv-SE" sz="1600" dirty="0" smtClean="0"/>
              <a:t>Inom </a:t>
            </a:r>
            <a:r>
              <a:rPr lang="sv-SE" sz="1600" dirty="0"/>
              <a:t>vilka områden skapas förutsättningar att utvärdera, utveckla och skapa förbättringar?</a:t>
            </a:r>
          </a:p>
          <a:p>
            <a:r>
              <a:rPr lang="sv-SE" sz="1600" dirty="0" smtClean="0"/>
              <a:t>Hållbarhetsredovisningar, kvalitetsaspekter</a:t>
            </a:r>
          </a:p>
          <a:p>
            <a:pPr marL="0" indent="0">
              <a:buNone/>
            </a:pPr>
            <a:endParaRPr lang="sv-SE" sz="1800" dirty="0"/>
          </a:p>
        </p:txBody>
      </p:sp>
    </p:spTree>
    <p:extLst>
      <p:ext uri="{BB962C8B-B14F-4D97-AF65-F5344CB8AC3E}">
        <p14:creationId xmlns:p14="http://schemas.microsoft.com/office/powerpoint/2010/main" val="17550525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29100" y="1333630"/>
            <a:ext cx="7912894" cy="652145"/>
          </a:xfrm>
        </p:spPr>
        <p:txBody>
          <a:bodyPr/>
          <a:lstStyle/>
          <a:p>
            <a:r>
              <a:rPr lang="sv-SE" dirty="0" smtClean="0"/>
              <a:t>Makt och </a:t>
            </a:r>
            <a:r>
              <a:rPr lang="sv-SE" dirty="0" err="1" smtClean="0"/>
              <a:t>records</a:t>
            </a:r>
            <a:endParaRPr lang="sv-SE" dirty="0"/>
          </a:p>
        </p:txBody>
      </p:sp>
      <p:sp>
        <p:nvSpPr>
          <p:cNvPr id="3" name="Platshållare för innehåll 2"/>
          <p:cNvSpPr>
            <a:spLocks noGrp="1"/>
          </p:cNvSpPr>
          <p:nvPr>
            <p:ph idx="1"/>
          </p:nvPr>
        </p:nvSpPr>
        <p:spPr>
          <a:xfrm>
            <a:off x="629100" y="1979951"/>
            <a:ext cx="7912894" cy="4063658"/>
          </a:xfrm>
        </p:spPr>
        <p:txBody>
          <a:bodyPr/>
          <a:lstStyle/>
          <a:p>
            <a:r>
              <a:rPr lang="sv-SE" sz="1600" dirty="0" err="1" smtClean="0"/>
              <a:t>Records</a:t>
            </a:r>
            <a:r>
              <a:rPr lang="sv-SE" sz="1600" dirty="0" smtClean="0"/>
              <a:t> legitimerar maktutövning, maktordningar och förtryckande handlingar </a:t>
            </a:r>
          </a:p>
          <a:p>
            <a:r>
              <a:rPr lang="sv-SE" sz="1600" dirty="0" smtClean="0"/>
              <a:t>Bevarande, hantering och kontroll av information är ett sätt att ha kontroll och makt</a:t>
            </a:r>
          </a:p>
          <a:p>
            <a:r>
              <a:rPr lang="sv-SE" sz="1600" dirty="0"/>
              <a:t>Den som har information kan kontrollera och övervaka </a:t>
            </a:r>
            <a:endParaRPr lang="sv-SE" sz="1600" dirty="0" smtClean="0"/>
          </a:p>
          <a:p>
            <a:r>
              <a:rPr lang="sv-SE" sz="1600" dirty="0" smtClean="0"/>
              <a:t>Regimers utövande av makt, tex:</a:t>
            </a:r>
            <a:br>
              <a:rPr lang="sv-SE" sz="1600" dirty="0" smtClean="0"/>
            </a:br>
            <a:r>
              <a:rPr lang="sv-SE" sz="1600" dirty="0" smtClean="0"/>
              <a:t>Big </a:t>
            </a:r>
            <a:r>
              <a:rPr lang="sv-SE" sz="1600" dirty="0" err="1"/>
              <a:t>brother</a:t>
            </a:r>
            <a:r>
              <a:rPr lang="sv-SE" sz="1600" dirty="0"/>
              <a:t> – vetskapen om att det finns en fil om dig skapar </a:t>
            </a:r>
            <a:r>
              <a:rPr lang="sv-SE" sz="1600" dirty="0" smtClean="0"/>
              <a:t>kontroll </a:t>
            </a:r>
            <a:br>
              <a:rPr lang="sv-SE" sz="1600" dirty="0" smtClean="0"/>
            </a:br>
            <a:r>
              <a:rPr lang="sv-SE" sz="1600" dirty="0" smtClean="0"/>
              <a:t>Nazismens kontroll av judar</a:t>
            </a:r>
            <a:br>
              <a:rPr lang="sv-SE" sz="1600" dirty="0" smtClean="0"/>
            </a:br>
            <a:r>
              <a:rPr lang="sv-SE" sz="1600" dirty="0" smtClean="0"/>
              <a:t>Lillebror ser dig…</a:t>
            </a:r>
            <a:endParaRPr lang="sv-SE" sz="1600" dirty="0"/>
          </a:p>
          <a:p>
            <a:r>
              <a:rPr lang="sv-SE" sz="1600" dirty="0" smtClean="0"/>
              <a:t>Insamling, bevarande och kontroll av information har varit nära knutet till statsbildning och utövande av makt, men har också använts för att hävda medborgares rättigheter</a:t>
            </a:r>
          </a:p>
          <a:p>
            <a:r>
              <a:rPr lang="sv-SE" sz="1600" dirty="0" err="1" smtClean="0"/>
              <a:t>Records</a:t>
            </a:r>
            <a:r>
              <a:rPr lang="sv-SE" sz="1600" dirty="0" smtClean="0"/>
              <a:t> är inte neutrala, likaså teknik är inte neutral</a:t>
            </a:r>
            <a:endParaRPr lang="sv-SE" sz="1600" dirty="0"/>
          </a:p>
          <a:p>
            <a:pPr marL="0" indent="0">
              <a:buNone/>
            </a:pPr>
            <a:endParaRPr lang="sv-SE" sz="1400" dirty="0"/>
          </a:p>
        </p:txBody>
      </p:sp>
    </p:spTree>
    <p:extLst>
      <p:ext uri="{BB962C8B-B14F-4D97-AF65-F5344CB8AC3E}">
        <p14:creationId xmlns:p14="http://schemas.microsoft.com/office/powerpoint/2010/main" val="30054075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Makt och </a:t>
            </a:r>
            <a:r>
              <a:rPr lang="sv-SE" dirty="0" err="1" smtClean="0"/>
              <a:t>records</a:t>
            </a:r>
            <a:r>
              <a:rPr lang="sv-SE" dirty="0" smtClean="0"/>
              <a:t> forts. </a:t>
            </a:r>
            <a:endParaRPr lang="sv-SE" dirty="0"/>
          </a:p>
        </p:txBody>
      </p:sp>
      <p:sp>
        <p:nvSpPr>
          <p:cNvPr id="3" name="Platshållare för innehåll 2"/>
          <p:cNvSpPr>
            <a:spLocks noGrp="1"/>
          </p:cNvSpPr>
          <p:nvPr>
            <p:ph idx="1"/>
          </p:nvPr>
        </p:nvSpPr>
        <p:spPr/>
        <p:txBody>
          <a:bodyPr/>
          <a:lstStyle/>
          <a:p>
            <a:r>
              <a:rPr lang="sv-SE" sz="1600" dirty="0" smtClean="0"/>
              <a:t>Hur man ordnar arkiv och vad som bevaras blir det som vi kommer ihåg för framtiden och hur vi minns – påverkar vårt medvetande om något, den verklighet vi lever i</a:t>
            </a:r>
          </a:p>
          <a:p>
            <a:r>
              <a:rPr lang="sv-SE" sz="1600" dirty="0" err="1" smtClean="0"/>
              <a:t>Records</a:t>
            </a:r>
            <a:r>
              <a:rPr lang="sv-SE" sz="1600" dirty="0" smtClean="0"/>
              <a:t> har makt i sig – verktyg för att genomdriva saker för människor, verksamheter och i samhällen. </a:t>
            </a:r>
          </a:p>
          <a:p>
            <a:r>
              <a:rPr lang="sv-SE" sz="1600" dirty="0" smtClean="0"/>
              <a:t>Har juridisk, symbolisk, strukturell och operativ makt, kunskap.</a:t>
            </a:r>
          </a:p>
          <a:p>
            <a:r>
              <a:rPr lang="sv-SE" sz="1600" dirty="0" smtClean="0"/>
              <a:t>Formell makt samspelar med </a:t>
            </a:r>
            <a:r>
              <a:rPr lang="sv-SE" sz="1600" dirty="0" err="1" smtClean="0"/>
              <a:t>records</a:t>
            </a:r>
            <a:r>
              <a:rPr lang="sv-SE" sz="1600" dirty="0" smtClean="0"/>
              <a:t> roll i att påverka verklighetsuppfattning, minne etc.  </a:t>
            </a:r>
            <a:endParaRPr lang="sv-SE" sz="1600" dirty="0"/>
          </a:p>
          <a:p>
            <a:r>
              <a:rPr lang="sv-SE" sz="1600" dirty="0" err="1" smtClean="0"/>
              <a:t>Records</a:t>
            </a:r>
            <a:r>
              <a:rPr lang="sv-SE" sz="1600" dirty="0" smtClean="0"/>
              <a:t> verktyg både för förtryck - och för mänskliga rättigheter och demokrati. Intentionen bakom avgörande.</a:t>
            </a:r>
          </a:p>
          <a:p>
            <a:pPr marL="0" indent="0">
              <a:buNone/>
            </a:pPr>
            <a:endParaRPr lang="sv-SE" sz="1400" dirty="0" smtClean="0"/>
          </a:p>
        </p:txBody>
      </p:sp>
    </p:spTree>
    <p:extLst>
      <p:ext uri="{BB962C8B-B14F-4D97-AF65-F5344CB8AC3E}">
        <p14:creationId xmlns:p14="http://schemas.microsoft.com/office/powerpoint/2010/main" val="11601370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Arkiv och informationsvetenskap forts.</a:t>
            </a:r>
            <a:endParaRPr lang="sv-SE" dirty="0"/>
          </a:p>
        </p:txBody>
      </p:sp>
      <p:sp>
        <p:nvSpPr>
          <p:cNvPr id="3" name="Platshållare för innehåll 2"/>
          <p:cNvSpPr>
            <a:spLocks noGrp="1"/>
          </p:cNvSpPr>
          <p:nvPr>
            <p:ph idx="1"/>
          </p:nvPr>
        </p:nvSpPr>
        <p:spPr/>
        <p:txBody>
          <a:bodyPr/>
          <a:lstStyle/>
          <a:p>
            <a:r>
              <a:rPr lang="da-DK" sz="1600" dirty="0"/>
              <a:t>Sammanfattningsvis ligger fokus både på information, dess hantering och betydelse</a:t>
            </a:r>
          </a:p>
          <a:p>
            <a:r>
              <a:rPr lang="da-DK" sz="1600" dirty="0"/>
              <a:t>Verksamhetsnära ämne</a:t>
            </a:r>
          </a:p>
          <a:p>
            <a:r>
              <a:rPr lang="da-DK" sz="1600" dirty="0"/>
              <a:t>Omfattar både privat och offentlig sektor men färgat av offentlighetslagstiftning och myndigheters hantering i hög utsträckning</a:t>
            </a:r>
          </a:p>
          <a:p>
            <a:r>
              <a:rPr lang="da-DK" sz="1600" dirty="0" smtClean="0"/>
              <a:t>Tvärvetenskapligt; Anknytning </a:t>
            </a:r>
            <a:r>
              <a:rPr lang="da-DK" sz="1600" dirty="0"/>
              <a:t>till teknik, samhällsvetenskap, historia...</a:t>
            </a:r>
          </a:p>
          <a:p>
            <a:r>
              <a:rPr lang="da-DK" sz="1600" dirty="0"/>
              <a:t>Demokrati- och maktrelationer; Arkivinformation är en förutsättning för insyn, påverkan, delaktighet mm</a:t>
            </a:r>
          </a:p>
          <a:p>
            <a:r>
              <a:rPr lang="sv-SE" sz="1600" dirty="0"/>
              <a:t>Arkiven som identitetsskapande, och personligt, organisatoriskt och kollektivt minne etc.</a:t>
            </a:r>
          </a:p>
          <a:p>
            <a:endParaRPr lang="sv-SE" dirty="0"/>
          </a:p>
        </p:txBody>
      </p:sp>
    </p:spTree>
    <p:extLst>
      <p:ext uri="{BB962C8B-B14F-4D97-AF65-F5344CB8AC3E}">
        <p14:creationId xmlns:p14="http://schemas.microsoft.com/office/powerpoint/2010/main" val="32980626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Modern arkivvetenskap</a:t>
            </a:r>
            <a:endParaRPr lang="sv-SE" dirty="0"/>
          </a:p>
        </p:txBody>
      </p:sp>
      <p:sp>
        <p:nvSpPr>
          <p:cNvPr id="3" name="Platshållare för innehåll 2"/>
          <p:cNvSpPr>
            <a:spLocks noGrp="1"/>
          </p:cNvSpPr>
          <p:nvPr>
            <p:ph idx="1"/>
          </p:nvPr>
        </p:nvSpPr>
        <p:spPr/>
        <p:txBody>
          <a:bodyPr/>
          <a:lstStyle/>
          <a:p>
            <a:r>
              <a:rPr lang="sv-SE" sz="1600" dirty="0" smtClean="0"/>
              <a:t>Den digitala utvecklingen </a:t>
            </a:r>
            <a:r>
              <a:rPr lang="sv-SE" sz="1600" dirty="0"/>
              <a:t>har bidragit till ett ökat forskningsintresse och har förändrat arkivvetenskaplig forskning och </a:t>
            </a:r>
            <a:r>
              <a:rPr lang="sv-SE" sz="1600" dirty="0" smtClean="0"/>
              <a:t>inriktning </a:t>
            </a:r>
          </a:p>
          <a:p>
            <a:r>
              <a:rPr lang="sv-SE" sz="1600" dirty="0" smtClean="0"/>
              <a:t>Informationsteknik har</a:t>
            </a:r>
            <a:br>
              <a:rPr lang="sv-SE" sz="1600" dirty="0" smtClean="0"/>
            </a:br>
            <a:r>
              <a:rPr lang="sv-SE" sz="1600" dirty="0" smtClean="0"/>
              <a:t>- ändrat det administrativa arbetet, e-förvaltning</a:t>
            </a:r>
            <a:br>
              <a:rPr lang="sv-SE" sz="1600" dirty="0" smtClean="0"/>
            </a:br>
            <a:r>
              <a:rPr lang="sv-SE" sz="1600" dirty="0" smtClean="0"/>
              <a:t>- exponentiell tillväxt av digitala allmänna handlingar</a:t>
            </a:r>
            <a:br>
              <a:rPr lang="sv-SE" sz="1600" dirty="0" smtClean="0"/>
            </a:br>
            <a:r>
              <a:rPr lang="sv-SE" sz="1600" dirty="0" smtClean="0"/>
              <a:t>- frågor om äkthet och tillförlitlighet</a:t>
            </a:r>
            <a:br>
              <a:rPr lang="sv-SE" sz="1600" dirty="0" smtClean="0"/>
            </a:br>
            <a:r>
              <a:rPr lang="sv-SE" sz="1600" dirty="0" smtClean="0"/>
              <a:t>- nya fokus och frågor</a:t>
            </a:r>
            <a:br>
              <a:rPr lang="sv-SE" sz="1600" dirty="0" smtClean="0"/>
            </a:br>
            <a:r>
              <a:rPr lang="sv-SE" sz="1600" dirty="0" smtClean="0"/>
              <a:t>- tillgänglighet och återanvändning mer i fokus</a:t>
            </a:r>
            <a:br>
              <a:rPr lang="sv-SE" sz="1600" dirty="0" smtClean="0"/>
            </a:br>
            <a:r>
              <a:rPr lang="sv-SE" sz="1600" dirty="0" smtClean="0"/>
              <a:t>- förskjutning från att passivt ta emot och förvara handlingar till att styra informationshanteringen</a:t>
            </a:r>
          </a:p>
          <a:p>
            <a:r>
              <a:rPr lang="sv-SE" sz="1600" dirty="0" smtClean="0"/>
              <a:t>Arkivfrågor = digital informationshantering och informationsstyrning, e-förvaltningsfrågor i stor utsträckning</a:t>
            </a:r>
          </a:p>
          <a:p>
            <a:r>
              <a:rPr lang="sv-SE" sz="1600" dirty="0" smtClean="0"/>
              <a:t>Initial hantering allt viktigare</a:t>
            </a:r>
            <a:endParaRPr lang="sv-SE" sz="1600" dirty="0"/>
          </a:p>
          <a:p>
            <a:endParaRPr lang="sv-SE" dirty="0"/>
          </a:p>
        </p:txBody>
      </p:sp>
    </p:spTree>
    <p:extLst>
      <p:ext uri="{BB962C8B-B14F-4D97-AF65-F5344CB8AC3E}">
        <p14:creationId xmlns:p14="http://schemas.microsoft.com/office/powerpoint/2010/main" val="1516064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000" dirty="0" smtClean="0"/>
              <a:t>Internationell forskning arkiv- och informationsvetenskap, ex</a:t>
            </a:r>
            <a:endParaRPr lang="sv-SE" sz="2000" dirty="0"/>
          </a:p>
        </p:txBody>
      </p:sp>
      <p:sp>
        <p:nvSpPr>
          <p:cNvPr id="3" name="Platshållare för innehåll 2"/>
          <p:cNvSpPr>
            <a:spLocks noGrp="1"/>
          </p:cNvSpPr>
          <p:nvPr>
            <p:ph idx="1"/>
          </p:nvPr>
        </p:nvSpPr>
        <p:spPr>
          <a:xfrm>
            <a:off x="629100" y="2237130"/>
            <a:ext cx="7912894" cy="4138503"/>
          </a:xfrm>
        </p:spPr>
        <p:txBody>
          <a:bodyPr/>
          <a:lstStyle/>
          <a:p>
            <a:r>
              <a:rPr lang="sv-SE" sz="1600" dirty="0">
                <a:hlinkClick r:id="rId2"/>
              </a:rPr>
              <a:t>https://interparestrust.org</a:t>
            </a:r>
            <a:r>
              <a:rPr lang="sv-SE" sz="1600" dirty="0" smtClean="0">
                <a:hlinkClick r:id="rId2"/>
              </a:rPr>
              <a:t>/</a:t>
            </a:r>
            <a:r>
              <a:rPr lang="sv-SE" sz="1600" dirty="0" smtClean="0"/>
              <a:t> </a:t>
            </a:r>
          </a:p>
          <a:p>
            <a:r>
              <a:rPr lang="sv-SE" sz="1600" dirty="0" smtClean="0"/>
              <a:t>Tillit till information i digitala nätverksmiljöer</a:t>
            </a:r>
          </a:p>
          <a:p>
            <a:r>
              <a:rPr lang="sv-SE" sz="1600" dirty="0" smtClean="0"/>
              <a:t>Utveckla teoretiska och metodologiska modeller för pålitlig hantering</a:t>
            </a:r>
          </a:p>
          <a:p>
            <a:r>
              <a:rPr lang="sv-SE" sz="1600" dirty="0" smtClean="0"/>
              <a:t>Prof. Karen Anderson vid MIUN har lett Europeiska teamet tills nyligen</a:t>
            </a:r>
          </a:p>
          <a:p>
            <a:r>
              <a:rPr lang="sv-SE" sz="1600" dirty="0" smtClean="0"/>
              <a:t>MIUN: Studie om öppna data Stockholms stadsarkiv, samt BIM (</a:t>
            </a:r>
            <a:r>
              <a:rPr lang="sv-SE" sz="1600" dirty="0" err="1" smtClean="0"/>
              <a:t>Building</a:t>
            </a:r>
            <a:r>
              <a:rPr lang="sv-SE" sz="1600" dirty="0" smtClean="0"/>
              <a:t> Information </a:t>
            </a:r>
            <a:r>
              <a:rPr lang="sv-SE" sz="1600" dirty="0" err="1" smtClean="0"/>
              <a:t>Model</a:t>
            </a:r>
            <a:r>
              <a:rPr lang="sv-SE" sz="1600" dirty="0" smtClean="0"/>
              <a:t>) Trafikverket</a:t>
            </a:r>
          </a:p>
          <a:p>
            <a:r>
              <a:rPr lang="sv-SE" sz="1600" dirty="0" err="1" smtClean="0"/>
              <a:t>Records</a:t>
            </a:r>
            <a:r>
              <a:rPr lang="sv-SE" sz="1600" dirty="0" smtClean="0"/>
              <a:t> in the </a:t>
            </a:r>
            <a:r>
              <a:rPr lang="sv-SE" sz="1600" dirty="0" err="1" smtClean="0"/>
              <a:t>cloud</a:t>
            </a:r>
            <a:r>
              <a:rPr lang="sv-SE" sz="1600" dirty="0"/>
              <a:t>; </a:t>
            </a:r>
            <a:r>
              <a:rPr lang="sv-SE" sz="1600" dirty="0">
                <a:hlinkClick r:id="rId3"/>
              </a:rPr>
              <a:t>http://www.recordsinthecloud.org</a:t>
            </a:r>
            <a:r>
              <a:rPr lang="sv-SE" sz="1600" dirty="0" smtClean="0">
                <a:hlinkClick r:id="rId3"/>
              </a:rPr>
              <a:t>/</a:t>
            </a:r>
            <a:r>
              <a:rPr lang="sv-SE" sz="1600" dirty="0" smtClean="0"/>
              <a:t> </a:t>
            </a:r>
            <a:br>
              <a:rPr lang="sv-SE" sz="1600" dirty="0" smtClean="0"/>
            </a:br>
            <a:r>
              <a:rPr lang="sv-SE" sz="1600" dirty="0" smtClean="0"/>
              <a:t>Erik Borglund, MIUN deltar</a:t>
            </a:r>
          </a:p>
          <a:p>
            <a:endParaRPr lang="sv-SE" sz="1600" dirty="0"/>
          </a:p>
        </p:txBody>
      </p:sp>
    </p:spTree>
    <p:extLst>
      <p:ext uri="{BB962C8B-B14F-4D97-AF65-F5344CB8AC3E}">
        <p14:creationId xmlns:p14="http://schemas.microsoft.com/office/powerpoint/2010/main" val="4239342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Några centrala begrepp </a:t>
            </a:r>
            <a:endParaRPr lang="sv-SE" dirty="0"/>
          </a:p>
        </p:txBody>
      </p:sp>
    </p:spTree>
    <p:extLst>
      <p:ext uri="{BB962C8B-B14F-4D97-AF65-F5344CB8AC3E}">
        <p14:creationId xmlns:p14="http://schemas.microsoft.com/office/powerpoint/2010/main" val="36359337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Standarder</a:t>
            </a:r>
            <a:endParaRPr lang="sv-SE" dirty="0"/>
          </a:p>
        </p:txBody>
      </p:sp>
      <p:sp>
        <p:nvSpPr>
          <p:cNvPr id="3" name="Platshållare för innehåll 2"/>
          <p:cNvSpPr>
            <a:spLocks noGrp="1"/>
          </p:cNvSpPr>
          <p:nvPr>
            <p:ph idx="1"/>
          </p:nvPr>
        </p:nvSpPr>
        <p:spPr/>
        <p:txBody>
          <a:bodyPr/>
          <a:lstStyle/>
          <a:p>
            <a:r>
              <a:rPr lang="sv-SE" sz="1600" dirty="0" smtClean="0"/>
              <a:t>Internationell samverkan kring standarder, tex</a:t>
            </a:r>
            <a:br>
              <a:rPr lang="sv-SE" sz="1600" dirty="0" smtClean="0"/>
            </a:br>
            <a:r>
              <a:rPr lang="sv-SE" sz="1600" dirty="0" smtClean="0"/>
              <a:t>- ISO 15489 – Dokumenthantering</a:t>
            </a:r>
            <a:br>
              <a:rPr lang="sv-SE" sz="1600" dirty="0" smtClean="0"/>
            </a:br>
            <a:r>
              <a:rPr lang="sv-SE" sz="1600" dirty="0" smtClean="0"/>
              <a:t>- ISO 30300 – Ledningssystem för verksamhetsinformation</a:t>
            </a:r>
            <a:br>
              <a:rPr lang="sv-SE" sz="1600" dirty="0" smtClean="0"/>
            </a:br>
            <a:r>
              <a:rPr lang="sv-SE" sz="1600" dirty="0" smtClean="0"/>
              <a:t>- ISO 23081 – metadata</a:t>
            </a:r>
          </a:p>
          <a:p>
            <a:r>
              <a:rPr lang="sv-SE" sz="1600" dirty="0" smtClean="0"/>
              <a:t>Målsättning för hantering, syftar till att höja kvaliteten i hanteringen, vägleda och underlätta utbyte av information</a:t>
            </a:r>
          </a:p>
          <a:p>
            <a:r>
              <a:rPr lang="sv-SE" sz="1600" dirty="0" smtClean="0"/>
              <a:t>Alla länder har sina lagar, regler och traditioner</a:t>
            </a:r>
            <a:endParaRPr lang="sv-SE" sz="1600" dirty="0"/>
          </a:p>
        </p:txBody>
      </p:sp>
    </p:spTree>
    <p:extLst>
      <p:ext uri="{BB962C8B-B14F-4D97-AF65-F5344CB8AC3E}">
        <p14:creationId xmlns:p14="http://schemas.microsoft.com/office/powerpoint/2010/main" val="36484746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ISO 30300</a:t>
            </a:r>
            <a:endParaRPr lang="sv-SE" dirty="0"/>
          </a:p>
        </p:txBody>
      </p:sp>
      <p:sp>
        <p:nvSpPr>
          <p:cNvPr id="3" name="Platshållare för innehåll 2"/>
          <p:cNvSpPr>
            <a:spLocks noGrp="1"/>
          </p:cNvSpPr>
          <p:nvPr>
            <p:ph idx="1"/>
          </p:nvPr>
        </p:nvSpPr>
        <p:spPr/>
        <p:txBody>
          <a:bodyPr/>
          <a:lstStyle/>
          <a:p>
            <a:r>
              <a:rPr lang="sv-SE" dirty="0" smtClean="0"/>
              <a:t>Ledningssystem – för att skapa förbättring i verksamheten och tillgodose intressenters behov</a:t>
            </a:r>
          </a:p>
          <a:p>
            <a:r>
              <a:rPr lang="sv-SE" dirty="0" smtClean="0"/>
              <a:t>Inkluderar metoder för beslutsfattande och hantering av resurser – för att uppnå verksamhetens mål</a:t>
            </a:r>
          </a:p>
          <a:p>
            <a:r>
              <a:rPr lang="sv-SE" dirty="0" smtClean="0"/>
              <a:t>ISO 30300 – Ledningssystem för hantering av verksamhetsinformation</a:t>
            </a:r>
          </a:p>
          <a:p>
            <a:r>
              <a:rPr lang="sv-SE" dirty="0" smtClean="0"/>
              <a:t>Syfte; tillförlitlig och effektiv hantering av verksamhetsinformation - resurs</a:t>
            </a:r>
          </a:p>
          <a:p>
            <a:r>
              <a:rPr lang="sv-SE" dirty="0" smtClean="0"/>
              <a:t>Definierade roller och ansvar, systematiska processer, utvärdering, granskning och förbättring</a:t>
            </a:r>
            <a:endParaRPr lang="sv-SE" dirty="0"/>
          </a:p>
        </p:txBody>
      </p:sp>
    </p:spTree>
    <p:extLst>
      <p:ext uri="{BB962C8B-B14F-4D97-AF65-F5344CB8AC3E}">
        <p14:creationId xmlns:p14="http://schemas.microsoft.com/office/powerpoint/2010/main" val="3203248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Arkiv- och dokumenthantering &amp; informationssäkerhet</a:t>
            </a:r>
            <a:endParaRPr lang="sv-SE" dirty="0"/>
          </a:p>
        </p:txBody>
      </p:sp>
      <p:sp>
        <p:nvSpPr>
          <p:cNvPr id="3" name="Platshållare för innehåll 2"/>
          <p:cNvSpPr>
            <a:spLocks noGrp="1"/>
          </p:cNvSpPr>
          <p:nvPr>
            <p:ph idx="1"/>
          </p:nvPr>
        </p:nvSpPr>
        <p:spPr/>
        <p:txBody>
          <a:bodyPr/>
          <a:lstStyle/>
          <a:p>
            <a:r>
              <a:rPr lang="sv-SE" sz="1600" dirty="0" smtClean="0"/>
              <a:t>Gemensamma intressen att ha koll på information</a:t>
            </a:r>
          </a:p>
          <a:p>
            <a:r>
              <a:rPr lang="sv-SE" sz="1600" dirty="0" smtClean="0"/>
              <a:t>Arkiv: säkerställa informationens kvalitet, relation till verksamhetsprocesser, tillgänglighet och användbarhet i ett långsiktigt perspektiv</a:t>
            </a:r>
          </a:p>
          <a:p>
            <a:r>
              <a:rPr lang="sv-SE" sz="1600" dirty="0" smtClean="0"/>
              <a:t>Informationssäkerhet: klassa utifrån säkerhetsparametrar</a:t>
            </a:r>
          </a:p>
          <a:p>
            <a:r>
              <a:rPr lang="sv-SE" sz="1600" dirty="0" smtClean="0"/>
              <a:t>Första steg: identifiera information, klassificera och klassa, samt värdera informationen</a:t>
            </a:r>
          </a:p>
          <a:p>
            <a:r>
              <a:rPr lang="sv-SE" sz="1600" dirty="0" smtClean="0"/>
              <a:t>Tex vad är viktigt att bevara på lång sikt, vilken skyddsnivå behöver den etc. </a:t>
            </a:r>
          </a:p>
          <a:p>
            <a:r>
              <a:rPr lang="sv-SE" sz="1600" dirty="0" smtClean="0"/>
              <a:t>Utifrån att information är en viktig resurs – som har många värden och som kan användas på både konstruktiva och destruktiva sätt som kan bidra till eller skada enskilda eller organisationer</a:t>
            </a:r>
          </a:p>
          <a:p>
            <a:r>
              <a:rPr lang="sv-SE" sz="1600" dirty="0" smtClean="0"/>
              <a:t>Verktyg: Arkivredovisning </a:t>
            </a:r>
            <a:r>
              <a:rPr lang="sv-SE" sz="1600" smtClean="0"/>
              <a:t>och Informationssäkerhetsklassning</a:t>
            </a:r>
            <a:endParaRPr lang="sv-SE" sz="1600" dirty="0"/>
          </a:p>
        </p:txBody>
      </p:sp>
    </p:spTree>
    <p:extLst>
      <p:ext uri="{BB962C8B-B14F-4D97-AF65-F5344CB8AC3E}">
        <p14:creationId xmlns:p14="http://schemas.microsoft.com/office/powerpoint/2010/main" val="577974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Arkiv- och informationsvetenskap enligt MIUN</a:t>
            </a:r>
            <a:endParaRPr lang="sv-SE" dirty="0"/>
          </a:p>
        </p:txBody>
      </p:sp>
      <p:sp>
        <p:nvSpPr>
          <p:cNvPr id="3" name="Platshållare för innehåll 2"/>
          <p:cNvSpPr>
            <a:spLocks noGrp="1"/>
          </p:cNvSpPr>
          <p:nvPr>
            <p:ph idx="1"/>
          </p:nvPr>
        </p:nvSpPr>
        <p:spPr/>
        <p:txBody>
          <a:bodyPr/>
          <a:lstStyle/>
          <a:p>
            <a:pPr marL="0" indent="0">
              <a:buNone/>
            </a:pPr>
            <a:r>
              <a:rPr lang="sv-SE" sz="1600" dirty="0" smtClean="0"/>
              <a:t>Det </a:t>
            </a:r>
            <a:r>
              <a:rPr lang="sv-SE" sz="1600" dirty="0"/>
              <a:t>vetenskapliga studiet av arkivinformationens och arkivens uppkomst, hantering, organisering och nyttjande, samt dess påverkan och betydelse för organisationer, individer och samhälle.</a:t>
            </a:r>
          </a:p>
          <a:p>
            <a:pPr marL="0" indent="0">
              <a:buNone/>
            </a:pPr>
            <a:endParaRPr lang="sv-SE" dirty="0" smtClean="0"/>
          </a:p>
          <a:p>
            <a:pPr marL="0" indent="0">
              <a:buNone/>
            </a:pPr>
            <a:r>
              <a:rPr lang="sv-SE" sz="1600" i="1" dirty="0" smtClean="0"/>
              <a:t>Arkivinformation</a:t>
            </a:r>
            <a:r>
              <a:rPr lang="sv-SE" sz="1600" dirty="0" smtClean="0"/>
              <a:t> motsvarar det engelska begreppet </a:t>
            </a:r>
            <a:r>
              <a:rPr lang="sv-SE" sz="1600" dirty="0" err="1" smtClean="0"/>
              <a:t>records</a:t>
            </a:r>
            <a:r>
              <a:rPr lang="sv-SE" sz="1600" dirty="0" smtClean="0"/>
              <a:t>. Information med särskilda egenskaper och kvalitéer.</a:t>
            </a:r>
            <a:endParaRPr lang="sv-SE" sz="1600" dirty="0"/>
          </a:p>
        </p:txBody>
      </p:sp>
    </p:spTree>
    <p:extLst>
      <p:ext uri="{BB962C8B-B14F-4D97-AF65-F5344CB8AC3E}">
        <p14:creationId xmlns:p14="http://schemas.microsoft.com/office/powerpoint/2010/main" val="3901308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Record</a:t>
            </a:r>
            <a:endParaRPr lang="sv-SE" dirty="0"/>
          </a:p>
        </p:txBody>
      </p:sp>
      <p:sp>
        <p:nvSpPr>
          <p:cNvPr id="3" name="Platshållare för innehåll 2"/>
          <p:cNvSpPr>
            <a:spLocks noGrp="1"/>
          </p:cNvSpPr>
          <p:nvPr>
            <p:ph idx="1"/>
          </p:nvPr>
        </p:nvSpPr>
        <p:spPr>
          <a:xfrm>
            <a:off x="629099" y="2237130"/>
            <a:ext cx="8021981" cy="3836963"/>
          </a:xfrm>
        </p:spPr>
        <p:txBody>
          <a:bodyPr/>
          <a:lstStyle/>
          <a:p>
            <a:r>
              <a:rPr lang="sv-SE" sz="1600" dirty="0" smtClean="0"/>
              <a:t>ISO 15489 </a:t>
            </a:r>
            <a:r>
              <a:rPr lang="sv-SE" sz="1600" dirty="0"/>
              <a:t>– standard för dokumenthantering:</a:t>
            </a:r>
          </a:p>
          <a:p>
            <a:pPr marL="0" indent="0">
              <a:buNone/>
            </a:pPr>
            <a:r>
              <a:rPr lang="sv-SE" sz="1600" b="1" dirty="0" err="1" smtClean="0"/>
              <a:t>Records</a:t>
            </a:r>
            <a:r>
              <a:rPr lang="sv-SE" sz="1600" dirty="0" smtClean="0"/>
              <a:t> = information </a:t>
            </a:r>
            <a:r>
              <a:rPr lang="sv-SE" sz="1600" dirty="0" err="1" smtClean="0"/>
              <a:t>created</a:t>
            </a:r>
            <a:r>
              <a:rPr lang="sv-SE" sz="1600" dirty="0" smtClean="0"/>
              <a:t>, </a:t>
            </a:r>
            <a:r>
              <a:rPr lang="sv-SE" sz="1600" dirty="0" err="1" smtClean="0"/>
              <a:t>received</a:t>
            </a:r>
            <a:r>
              <a:rPr lang="sv-SE" sz="1600" dirty="0" smtClean="0"/>
              <a:t>, and </a:t>
            </a:r>
            <a:r>
              <a:rPr lang="sv-SE" sz="1600" dirty="0" err="1" smtClean="0"/>
              <a:t>maintained</a:t>
            </a:r>
            <a:r>
              <a:rPr lang="sv-SE" sz="1600" dirty="0" smtClean="0"/>
              <a:t> as </a:t>
            </a:r>
            <a:r>
              <a:rPr lang="sv-SE" sz="1600" b="1" dirty="0" err="1" smtClean="0"/>
              <a:t>evidence</a:t>
            </a:r>
            <a:r>
              <a:rPr lang="sv-SE" sz="1600" i="1" dirty="0" smtClean="0"/>
              <a:t> </a:t>
            </a:r>
            <a:r>
              <a:rPr lang="sv-SE" sz="1600" dirty="0" smtClean="0"/>
              <a:t>and as an </a:t>
            </a:r>
            <a:r>
              <a:rPr lang="sv-SE" sz="1600" b="1" dirty="0" smtClean="0"/>
              <a:t>asset</a:t>
            </a:r>
            <a:r>
              <a:rPr lang="sv-SE" sz="1600" dirty="0" smtClean="0"/>
              <a:t> by an </a:t>
            </a:r>
            <a:r>
              <a:rPr lang="sv-SE" sz="1600" dirty="0" err="1" smtClean="0"/>
              <a:t>organization</a:t>
            </a:r>
            <a:r>
              <a:rPr lang="sv-SE" sz="1600" dirty="0" smtClean="0"/>
              <a:t> or person, in </a:t>
            </a:r>
            <a:r>
              <a:rPr lang="sv-SE" sz="1600" dirty="0" err="1" smtClean="0"/>
              <a:t>pursuit</a:t>
            </a:r>
            <a:r>
              <a:rPr lang="sv-SE" sz="1600" dirty="0" smtClean="0"/>
              <a:t> </a:t>
            </a:r>
            <a:r>
              <a:rPr lang="sv-SE" sz="1600" dirty="0" err="1" smtClean="0"/>
              <a:t>of</a:t>
            </a:r>
            <a:r>
              <a:rPr lang="sv-SE" sz="1600" dirty="0" smtClean="0"/>
              <a:t> legal obligations or in the</a:t>
            </a:r>
            <a:r>
              <a:rPr lang="sv-SE" sz="1600" b="1" dirty="0" smtClean="0"/>
              <a:t> </a:t>
            </a:r>
            <a:r>
              <a:rPr lang="sv-SE" sz="1600" b="1" dirty="0" err="1" smtClean="0"/>
              <a:t>transaction</a:t>
            </a:r>
            <a:r>
              <a:rPr lang="sv-SE" sz="1600" b="1" dirty="0" smtClean="0"/>
              <a:t> </a:t>
            </a:r>
            <a:r>
              <a:rPr lang="sv-SE" sz="1600" dirty="0" err="1" smtClean="0"/>
              <a:t>of</a:t>
            </a:r>
            <a:r>
              <a:rPr lang="sv-SE" sz="1600" dirty="0" smtClean="0"/>
              <a:t> business (ISO 15489-1, 2016)</a:t>
            </a:r>
          </a:p>
        </p:txBody>
      </p:sp>
    </p:spTree>
    <p:extLst>
      <p:ext uri="{BB962C8B-B14F-4D97-AF65-F5344CB8AC3E}">
        <p14:creationId xmlns:p14="http://schemas.microsoft.com/office/powerpoint/2010/main" val="1420203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Records</a:t>
            </a:r>
            <a:r>
              <a:rPr lang="sv-SE" dirty="0" smtClean="0"/>
              <a:t> egenskaper</a:t>
            </a:r>
            <a:endParaRPr lang="sv-SE" dirty="0"/>
          </a:p>
        </p:txBody>
      </p:sp>
      <p:sp>
        <p:nvSpPr>
          <p:cNvPr id="3" name="Platshållare för innehåll 2"/>
          <p:cNvSpPr>
            <a:spLocks noGrp="1"/>
          </p:cNvSpPr>
          <p:nvPr>
            <p:ph idx="1"/>
          </p:nvPr>
        </p:nvSpPr>
        <p:spPr>
          <a:xfrm>
            <a:off x="629100" y="2237130"/>
            <a:ext cx="7912894" cy="4276686"/>
          </a:xfrm>
        </p:spPr>
        <p:txBody>
          <a:bodyPr/>
          <a:lstStyle/>
          <a:p>
            <a:r>
              <a:rPr lang="sv-SE" sz="1600" dirty="0" smtClean="0"/>
              <a:t>Processbunden information</a:t>
            </a:r>
          </a:p>
          <a:p>
            <a:r>
              <a:rPr lang="sv-SE" sz="1600" dirty="0" smtClean="0"/>
              <a:t>Kontext och sammanhang</a:t>
            </a:r>
          </a:p>
          <a:p>
            <a:r>
              <a:rPr lang="sv-SE" sz="1600" dirty="0"/>
              <a:t>Relation mellan </a:t>
            </a:r>
            <a:r>
              <a:rPr lang="sv-SE" sz="1600" dirty="0" err="1"/>
              <a:t>records</a:t>
            </a:r>
            <a:r>
              <a:rPr lang="sv-SE" sz="1600" dirty="0"/>
              <a:t> – skapar arkivets struktur och samband, speglar verksamhetsprocesserna. </a:t>
            </a:r>
            <a:endParaRPr lang="sv-SE" sz="1600" dirty="0" smtClean="0"/>
          </a:p>
          <a:p>
            <a:r>
              <a:rPr lang="sv-SE" sz="1600" dirty="0"/>
              <a:t>Innehåller information </a:t>
            </a:r>
          </a:p>
          <a:p>
            <a:r>
              <a:rPr lang="sv-SE" sz="1600" dirty="0"/>
              <a:t>Har viss form och struktur – men kan vara olika</a:t>
            </a:r>
          </a:p>
          <a:p>
            <a:r>
              <a:rPr lang="sv-SE" sz="1600" dirty="0" smtClean="0"/>
              <a:t>Metadata </a:t>
            </a:r>
            <a:r>
              <a:rPr lang="sv-SE" sz="1600" dirty="0"/>
              <a:t>– information om </a:t>
            </a:r>
            <a:r>
              <a:rPr lang="sv-SE" sz="1600" dirty="0" smtClean="0"/>
              <a:t>information</a:t>
            </a:r>
          </a:p>
          <a:p>
            <a:r>
              <a:rPr lang="sv-SE" sz="1600" dirty="0"/>
              <a:t>Resultat av, representerar, utgör en del av och styr en verksamhet</a:t>
            </a:r>
          </a:p>
          <a:p>
            <a:pPr marL="0" indent="0">
              <a:buNone/>
            </a:pPr>
            <a:endParaRPr lang="sv-SE" sz="1600" dirty="0" smtClean="0"/>
          </a:p>
          <a:p>
            <a:pPr marL="0" indent="0">
              <a:buNone/>
            </a:pPr>
            <a:endParaRPr lang="sv-SE" sz="1800" dirty="0"/>
          </a:p>
          <a:p>
            <a:endParaRPr lang="sv-SE" dirty="0"/>
          </a:p>
        </p:txBody>
      </p:sp>
    </p:spTree>
    <p:extLst>
      <p:ext uri="{BB962C8B-B14F-4D97-AF65-F5344CB8AC3E}">
        <p14:creationId xmlns:p14="http://schemas.microsoft.com/office/powerpoint/2010/main" val="34322273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Records</a:t>
            </a:r>
            <a:r>
              <a:rPr lang="sv-SE" dirty="0" smtClean="0"/>
              <a:t> bevisvärde</a:t>
            </a:r>
            <a:endParaRPr lang="sv-SE" dirty="0"/>
          </a:p>
        </p:txBody>
      </p:sp>
      <p:sp>
        <p:nvSpPr>
          <p:cNvPr id="3" name="Platshållare för innehåll 2"/>
          <p:cNvSpPr>
            <a:spLocks noGrp="1"/>
          </p:cNvSpPr>
          <p:nvPr>
            <p:ph idx="1"/>
          </p:nvPr>
        </p:nvSpPr>
        <p:spPr/>
        <p:txBody>
          <a:bodyPr/>
          <a:lstStyle/>
          <a:p>
            <a:r>
              <a:rPr lang="sv-SE" sz="1600" dirty="0" err="1" smtClean="0"/>
              <a:t>Records</a:t>
            </a:r>
            <a:r>
              <a:rPr lang="sv-SE" sz="1600" dirty="0" smtClean="0"/>
              <a:t> fungerar som bevis för något som hänt, beslutats, utförts </a:t>
            </a:r>
            <a:r>
              <a:rPr lang="sv-SE" sz="1600" dirty="0" err="1" smtClean="0"/>
              <a:t>etc</a:t>
            </a:r>
            <a:r>
              <a:rPr lang="sv-SE" sz="1600" dirty="0" smtClean="0"/>
              <a:t> och </a:t>
            </a:r>
          </a:p>
          <a:p>
            <a:r>
              <a:rPr lang="sv-SE" sz="1600" dirty="0" smtClean="0"/>
              <a:t>Relaterar till en verksamhet av något slag, aktiviteter, transaktioner och processer</a:t>
            </a:r>
          </a:p>
          <a:p>
            <a:r>
              <a:rPr lang="sv-SE" sz="1600" dirty="0" smtClean="0"/>
              <a:t>Tillskrivs auktoritet i olika sammanhang</a:t>
            </a:r>
          </a:p>
          <a:p>
            <a:r>
              <a:rPr lang="sv-SE" sz="1600" dirty="0" smtClean="0"/>
              <a:t>Ej begränsat till endast viss form/medium, tex både analogt, digitalt, text, ljud och bild</a:t>
            </a:r>
            <a:endParaRPr lang="sv-SE" sz="1600" dirty="0"/>
          </a:p>
        </p:txBody>
      </p:sp>
    </p:spTree>
    <p:extLst>
      <p:ext uri="{BB962C8B-B14F-4D97-AF65-F5344CB8AC3E}">
        <p14:creationId xmlns:p14="http://schemas.microsoft.com/office/powerpoint/2010/main" val="1633136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Exempel på </a:t>
            </a:r>
            <a:r>
              <a:rPr lang="sv-SE" dirty="0" err="1" smtClean="0"/>
              <a:t>records</a:t>
            </a:r>
            <a:endParaRPr lang="sv-SE" dirty="0"/>
          </a:p>
        </p:txBody>
      </p:sp>
      <p:sp>
        <p:nvSpPr>
          <p:cNvPr id="3" name="Platshållare för innehåll 2"/>
          <p:cNvSpPr>
            <a:spLocks noGrp="1"/>
          </p:cNvSpPr>
          <p:nvPr>
            <p:ph idx="1"/>
          </p:nvPr>
        </p:nvSpPr>
        <p:spPr/>
        <p:txBody>
          <a:bodyPr/>
          <a:lstStyle/>
          <a:p>
            <a:r>
              <a:rPr lang="sv-SE" sz="1600" dirty="0" smtClean="0"/>
              <a:t>ID-handling</a:t>
            </a:r>
          </a:p>
          <a:p>
            <a:r>
              <a:rPr lang="sv-SE" sz="1600" dirty="0"/>
              <a:t>Banktransaktioner</a:t>
            </a:r>
          </a:p>
          <a:p>
            <a:r>
              <a:rPr lang="sv-SE" sz="1600" dirty="0" smtClean="0"/>
              <a:t>Betyg</a:t>
            </a:r>
          </a:p>
          <a:p>
            <a:r>
              <a:rPr lang="sv-SE" sz="1600" dirty="0" smtClean="0"/>
              <a:t>Avtal</a:t>
            </a:r>
          </a:p>
          <a:p>
            <a:r>
              <a:rPr lang="sv-SE" sz="1600" dirty="0" smtClean="0"/>
              <a:t>Kvitto</a:t>
            </a:r>
          </a:p>
          <a:p>
            <a:r>
              <a:rPr lang="sv-SE" sz="1600" dirty="0" smtClean="0"/>
              <a:t>Informationssammanställningar</a:t>
            </a:r>
          </a:p>
          <a:p>
            <a:r>
              <a:rPr lang="sv-SE" sz="1600" dirty="0" smtClean="0"/>
              <a:t>Information i databaser</a:t>
            </a:r>
          </a:p>
          <a:p>
            <a:r>
              <a:rPr lang="sv-SE" sz="1600" dirty="0" smtClean="0"/>
              <a:t>Telefonsamtal</a:t>
            </a:r>
          </a:p>
          <a:p>
            <a:r>
              <a:rPr lang="sv-SE" sz="1600" dirty="0" smtClean="0"/>
              <a:t>Mm </a:t>
            </a:r>
            <a:r>
              <a:rPr lang="sv-SE" sz="1600" dirty="0" err="1" smtClean="0"/>
              <a:t>mm</a:t>
            </a:r>
            <a:r>
              <a:rPr lang="sv-SE" sz="1600" dirty="0" smtClean="0"/>
              <a:t>…</a:t>
            </a:r>
            <a:endParaRPr lang="sv-SE" sz="1600" dirty="0"/>
          </a:p>
        </p:txBody>
      </p:sp>
    </p:spTree>
    <p:extLst>
      <p:ext uri="{BB962C8B-B14F-4D97-AF65-F5344CB8AC3E}">
        <p14:creationId xmlns:p14="http://schemas.microsoft.com/office/powerpoint/2010/main" val="1297949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Arkivens bevisvärde</a:t>
            </a:r>
            <a:endParaRPr lang="sv-SE" dirty="0"/>
          </a:p>
        </p:txBody>
      </p:sp>
      <p:sp>
        <p:nvSpPr>
          <p:cNvPr id="3" name="Platshållare för innehåll 2"/>
          <p:cNvSpPr>
            <a:spLocks noGrp="1"/>
          </p:cNvSpPr>
          <p:nvPr>
            <p:ph idx="1"/>
          </p:nvPr>
        </p:nvSpPr>
        <p:spPr/>
        <p:txBody>
          <a:bodyPr/>
          <a:lstStyle/>
          <a:p>
            <a:pPr marL="0" indent="0">
              <a:buNone/>
            </a:pPr>
            <a:r>
              <a:rPr lang="da-DK" sz="1600" dirty="0" smtClean="0"/>
              <a:t>Records och arkiv förutsättningar i flera kontexter med hänsyn till deras bevisvärde;</a:t>
            </a:r>
          </a:p>
          <a:p>
            <a:r>
              <a:rPr lang="da-DK" sz="1600" dirty="0" smtClean="0"/>
              <a:t>Utkräva ansvar –bevis för vad som gjorts/inte gjorts</a:t>
            </a:r>
            <a:endParaRPr lang="da-DK" sz="1600" dirty="0"/>
          </a:p>
          <a:p>
            <a:r>
              <a:rPr lang="da-DK" sz="1600" dirty="0" smtClean="0"/>
              <a:t>Rättssäkerhet och juridiska bevis – tillförlitliga bevis</a:t>
            </a:r>
          </a:p>
          <a:p>
            <a:r>
              <a:rPr lang="da-DK" sz="1600" dirty="0" smtClean="0"/>
              <a:t>Reglerar olika typer av relationer, gemensam referens, minska potentiella konflikter</a:t>
            </a:r>
            <a:endParaRPr lang="da-DK" sz="1600" dirty="0"/>
          </a:p>
          <a:p>
            <a:r>
              <a:rPr lang="da-DK" sz="1600" dirty="0" smtClean="0"/>
              <a:t>Makt –auktoritativ information som styrker rättigheter och skyldigheter. </a:t>
            </a:r>
            <a:endParaRPr lang="da-DK" sz="1600" dirty="0"/>
          </a:p>
          <a:p>
            <a:r>
              <a:rPr lang="da-DK" sz="1600" dirty="0" smtClean="0"/>
              <a:t>Minne – bevis för vad som hänt/beslutats</a:t>
            </a:r>
          </a:p>
          <a:p>
            <a:r>
              <a:rPr lang="da-DK" sz="1600" dirty="0" smtClean="0"/>
              <a:t>Håller samman grupper, samhällen, kommunikation, sprider &amp; utvecklar kunskap</a:t>
            </a:r>
          </a:p>
          <a:p>
            <a:r>
              <a:rPr lang="da-DK" sz="1600" dirty="0" smtClean="0"/>
              <a:t>Viktigt för att skapa transparens i olika verksamheter</a:t>
            </a:r>
            <a:endParaRPr lang="sv-SE" sz="1600" dirty="0"/>
          </a:p>
        </p:txBody>
      </p:sp>
    </p:spTree>
    <p:extLst>
      <p:ext uri="{BB962C8B-B14F-4D97-AF65-F5344CB8AC3E}">
        <p14:creationId xmlns:p14="http://schemas.microsoft.com/office/powerpoint/2010/main" val="30881322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Mittuniversitetet">
      <a:dk1>
        <a:sysClr val="windowText" lastClr="000000"/>
      </a:dk1>
      <a:lt1>
        <a:sysClr val="window" lastClr="FFFFFF"/>
      </a:lt1>
      <a:dk2>
        <a:srgbClr val="44546A"/>
      </a:dk2>
      <a:lt2>
        <a:srgbClr val="E7E6E6"/>
      </a:lt2>
      <a:accent1>
        <a:srgbClr val="005CB9"/>
      </a:accent1>
      <a:accent2>
        <a:srgbClr val="00BFD6"/>
      </a:accent2>
      <a:accent3>
        <a:srgbClr val="007934"/>
      </a:accent3>
      <a:accent4>
        <a:srgbClr val="3FAE2A"/>
      </a:accent4>
      <a:accent5>
        <a:srgbClr val="706259"/>
      </a:accent5>
      <a:accent6>
        <a:srgbClr val="AEA299"/>
      </a:accent6>
      <a:hlink>
        <a:srgbClr val="0563C1"/>
      </a:hlink>
      <a:folHlink>
        <a:srgbClr val="954F72"/>
      </a:folHlink>
    </a:clrScheme>
    <a:fontScheme name="PP Mittuniversitet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56464C4E-17A2-43EA-BA04-745F16BC26A9}" vid="{FF1E9FAE-05A0-463C-B44B-335BE71170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1973</TotalTime>
  <Words>1227</Words>
  <Application>Microsoft Office PowerPoint</Application>
  <PresentationFormat>Bildspel på skärmen (4:3)</PresentationFormat>
  <Paragraphs>177</Paragraphs>
  <Slides>32</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32</vt:i4>
      </vt:variant>
    </vt:vector>
  </HeadingPairs>
  <TitlesOfParts>
    <vt:vector size="35" baseType="lpstr">
      <vt:lpstr>Arial</vt:lpstr>
      <vt:lpstr>Calibri</vt:lpstr>
      <vt:lpstr>Office-tema</vt:lpstr>
      <vt:lpstr>Arkiv- och informationsvetenskapligt perspektiv på informationssäkerhet</vt:lpstr>
      <vt:lpstr>Arkiv- och informationsvetenskap</vt:lpstr>
      <vt:lpstr>Några centrala begrepp </vt:lpstr>
      <vt:lpstr>Arkiv- och informationsvetenskap enligt MIUN</vt:lpstr>
      <vt:lpstr>Record</vt:lpstr>
      <vt:lpstr>Records egenskaper</vt:lpstr>
      <vt:lpstr>Records bevisvärde</vt:lpstr>
      <vt:lpstr>Exempel på records</vt:lpstr>
      <vt:lpstr>Arkivens bevisvärde</vt:lpstr>
      <vt:lpstr>Bevisvärde</vt:lpstr>
      <vt:lpstr>Records kvalitéer </vt:lpstr>
      <vt:lpstr>Records kvalitéer</vt:lpstr>
      <vt:lpstr>Records kvalitéer </vt:lpstr>
      <vt:lpstr>Records kvalitéer</vt:lpstr>
      <vt:lpstr>Records forts.</vt:lpstr>
      <vt:lpstr>Svensk definition av record</vt:lpstr>
      <vt:lpstr>Handling</vt:lpstr>
      <vt:lpstr>Handlingsoffentligheten</vt:lpstr>
      <vt:lpstr>Arkiv</vt:lpstr>
      <vt:lpstr>Arkiv forts.</vt:lpstr>
      <vt:lpstr>Arkiv- och dokumenthantering</vt:lpstr>
      <vt:lpstr>Records funktioner</vt:lpstr>
      <vt:lpstr>Tillgänglighet</vt:lpstr>
      <vt:lpstr>Vad anses viktigt att dokumentera?</vt:lpstr>
      <vt:lpstr>Makt och records</vt:lpstr>
      <vt:lpstr>Makt och records forts. </vt:lpstr>
      <vt:lpstr>Arkiv och informationsvetenskap forts.</vt:lpstr>
      <vt:lpstr>Modern arkivvetenskap</vt:lpstr>
      <vt:lpstr>Internationell forskning arkiv- och informationsvetenskap, ex</vt:lpstr>
      <vt:lpstr>Standarder</vt:lpstr>
      <vt:lpstr>ISO 30300</vt:lpstr>
      <vt:lpstr>Arkiv- och dokumenthantering &amp; informationssäkerhet</vt:lpstr>
    </vt:vector>
  </TitlesOfParts>
  <Company>Mittuniversitetet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Arkiv, demokrati, ansvar och makt</dc:title>
  <dc:creator>Engvall Tove</dc:creator>
  <cp:lastModifiedBy>Engvall Tove</cp:lastModifiedBy>
  <cp:revision>209</cp:revision>
  <cp:lastPrinted>2015-05-26T13:42:18Z</cp:lastPrinted>
  <dcterms:created xsi:type="dcterms:W3CDTF">2016-04-02T10:54:28Z</dcterms:created>
  <dcterms:modified xsi:type="dcterms:W3CDTF">2017-01-28T09:05:26Z</dcterms:modified>
</cp:coreProperties>
</file>