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4" r:id="rId3"/>
    <p:sldId id="298" r:id="rId4"/>
    <p:sldId id="296" r:id="rId5"/>
    <p:sldId id="297" r:id="rId6"/>
    <p:sldId id="295" r:id="rId7"/>
    <p:sldId id="263" r:id="rId8"/>
    <p:sldId id="262" r:id="rId9"/>
    <p:sldId id="289" r:id="rId10"/>
    <p:sldId id="261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2" r:id="rId27"/>
    <p:sldId id="283" r:id="rId28"/>
    <p:sldId id="280" r:id="rId29"/>
    <p:sldId id="281" r:id="rId30"/>
    <p:sldId id="264" r:id="rId31"/>
    <p:sldId id="285" r:id="rId32"/>
    <p:sldId id="286" r:id="rId33"/>
    <p:sldId id="287" r:id="rId34"/>
    <p:sldId id="288" r:id="rId35"/>
    <p:sldId id="291" r:id="rId36"/>
    <p:sldId id="292" r:id="rId3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6" autoAdjust="0"/>
  </p:normalViewPr>
  <p:slideViewPr>
    <p:cSldViewPr snapToGrid="0">
      <p:cViewPr>
        <p:scale>
          <a:sx n="100" d="100"/>
          <a:sy n="100" d="100"/>
        </p:scale>
        <p:origin x="118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F89CD7-9FE5-429F-B9E0-AA1946CCC9BD}" type="datetimeFigureOut">
              <a:rPr lang="sv-SE" smtClean="0"/>
              <a:t>2017-01-28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C2188-90C9-4DE2-9CC5-BA3A554B768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4389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1649" y="1360801"/>
            <a:ext cx="737370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accent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1650" y="2208554"/>
            <a:ext cx="7373701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9736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500" y="2241462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12"/>
          <p:cNvSpPr>
            <a:spLocks noGrp="1"/>
          </p:cNvSpPr>
          <p:nvPr>
            <p:ph type="pic" sz="quarter" idx="15"/>
          </p:nvPr>
        </p:nvSpPr>
        <p:spPr>
          <a:xfrm>
            <a:off x="629100" y="2235600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2609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1" y="1540800"/>
            <a:ext cx="7886249" cy="57429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9101" y="2235600"/>
            <a:ext cx="386834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9100" y="3180016"/>
            <a:ext cx="3869100" cy="300964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30500" y="2235599"/>
            <a:ext cx="3869100" cy="82391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30500" y="3180014"/>
            <a:ext cx="3869100" cy="300964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923489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629100" y="1540800"/>
            <a:ext cx="7896659" cy="736844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04436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9992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0" y="3438000"/>
            <a:ext cx="9144000" cy="3420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208554"/>
            <a:ext cx="7372350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  <p:sp>
        <p:nvSpPr>
          <p:cNvPr id="3" name="Rubrik 2"/>
          <p:cNvSpPr>
            <a:spLocks noGrp="1"/>
          </p:cNvSpPr>
          <p:nvPr>
            <p:ph type="title" hasCustomPrompt="1"/>
          </p:nvPr>
        </p:nvSpPr>
        <p:spPr>
          <a:xfrm>
            <a:off x="1143000" y="1360799"/>
            <a:ext cx="7372351" cy="6912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152219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pla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3474720"/>
            <a:ext cx="9144000" cy="34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5" name="Rubrik 1"/>
          <p:cNvSpPr>
            <a:spLocks noGrp="1"/>
          </p:cNvSpPr>
          <p:nvPr>
            <p:ph type="ctrTitle" hasCustomPrompt="1"/>
          </p:nvPr>
        </p:nvSpPr>
        <p:spPr>
          <a:xfrm>
            <a:off x="1143001" y="1359582"/>
            <a:ext cx="7372350" cy="691957"/>
          </a:xfrm>
        </p:spPr>
        <p:txBody>
          <a:bodyPr anchor="t">
            <a:noAutofit/>
          </a:bodyPr>
          <a:lstStyle>
            <a:lvl1pPr algn="l">
              <a:lnSpc>
                <a:spcPct val="100000"/>
              </a:lnSpc>
              <a:defRPr sz="3800" b="1" baseline="0">
                <a:solidFill>
                  <a:schemeClr val="tx1"/>
                </a:solidFill>
              </a:defRPr>
            </a:lvl1pPr>
          </a:lstStyle>
          <a:p>
            <a:r>
              <a:rPr lang="sv-SE" dirty="0" smtClean="0"/>
              <a:t>Stor rubrik</a:t>
            </a:r>
            <a:endParaRPr lang="sv-SE" dirty="0"/>
          </a:p>
        </p:txBody>
      </p:sp>
      <p:sp>
        <p:nvSpPr>
          <p:cNvPr id="6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143001" y="2208554"/>
            <a:ext cx="7372349" cy="788400"/>
          </a:xfrm>
        </p:spPr>
        <p:txBody>
          <a:bodyPr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1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 smtClean="0"/>
              <a:t>Underrubrik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3890735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0" y="1540801"/>
            <a:ext cx="7912894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3836963"/>
          </a:xfrm>
        </p:spPr>
        <p:txBody>
          <a:bodyPr/>
          <a:lstStyle>
            <a:lvl1pPr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defRPr/>
            </a:lvl1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33253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142100" y="3020400"/>
            <a:ext cx="7373700" cy="1117846"/>
          </a:xfrm>
        </p:spPr>
        <p:txBody>
          <a:bodyPr anchor="t">
            <a:noAutofit/>
          </a:bodyPr>
          <a:lstStyle>
            <a:lvl1pPr>
              <a:lnSpc>
                <a:spcPct val="100000"/>
              </a:lnSpc>
              <a:defRPr sz="3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2100" y="4589464"/>
            <a:ext cx="7373700" cy="11079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10942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avsni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2358000"/>
            <a:ext cx="9144000" cy="450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/>
          </a:p>
        </p:txBody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1142100" y="3021178"/>
            <a:ext cx="7373700" cy="1382378"/>
          </a:xfrm>
        </p:spPr>
        <p:txBody>
          <a:bodyPr anchor="t">
            <a:normAutofit/>
          </a:bodyPr>
          <a:lstStyle>
            <a:lvl1pPr>
              <a:defRPr sz="3800">
                <a:solidFill>
                  <a:schemeClr val="bg1"/>
                </a:solidFill>
              </a:defRPr>
            </a:lvl1pPr>
          </a:lstStyle>
          <a:p>
            <a:r>
              <a:rPr lang="sv-SE" dirty="0" smtClean="0"/>
              <a:t>Avsnittsrubrik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73357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30500" y="2235600"/>
            <a:ext cx="3885300" cy="39420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7273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9100" y="2234709"/>
            <a:ext cx="3885300" cy="3942255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1" name="Platshållare för diagram 10"/>
          <p:cNvSpPr>
            <a:spLocks noGrp="1"/>
          </p:cNvSpPr>
          <p:nvPr>
            <p:ph type="chart" sz="quarter" idx="13"/>
          </p:nvPr>
        </p:nvSpPr>
        <p:spPr>
          <a:xfrm>
            <a:off x="4630500" y="2234963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ett diagram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64992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9101" y="1542416"/>
            <a:ext cx="7886249" cy="652145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 smtClean="0"/>
              <a:t>Mindre rubrik</a:t>
            </a:r>
            <a:endParaRPr lang="sv-SE" dirty="0"/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3" hasCustomPrompt="1"/>
          </p:nvPr>
        </p:nvSpPr>
        <p:spPr>
          <a:xfrm>
            <a:off x="629100" y="2235599"/>
            <a:ext cx="3885300" cy="3942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3" name="Platshållare för bild 12"/>
          <p:cNvSpPr>
            <a:spLocks noGrp="1"/>
          </p:cNvSpPr>
          <p:nvPr>
            <p:ph type="pic" sz="quarter" idx="14"/>
          </p:nvPr>
        </p:nvSpPr>
        <p:spPr>
          <a:xfrm>
            <a:off x="4630499" y="2235599"/>
            <a:ext cx="3885300" cy="3942000"/>
          </a:xfr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14919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107192D2-3778-4ECE-8BEC-1F42874D3F29" descr="759C4F0E-5528-4626-A835-687661AA8F96@familjenpangea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8000" y="360000"/>
            <a:ext cx="1566000" cy="72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143001" y="1542416"/>
            <a:ext cx="7372349" cy="65214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143000" y="2237130"/>
            <a:ext cx="7372350" cy="3836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5778000" y="6356351"/>
            <a:ext cx="1147399" cy="360000"/>
          </a:xfrm>
          <a:prstGeom prst="rect">
            <a:avLst/>
          </a:prstGeom>
        </p:spPr>
        <p:txBody>
          <a:bodyPr vert="horz" lIns="36000" tIns="45720" rIns="9000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2D44CBEE-E6DE-47E3-981B-80C11ECF5B1C}" type="datetimeFigureOut">
              <a:rPr lang="sv-SE" smtClean="0"/>
              <a:pPr/>
              <a:t>2017-01-28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59000" y="6357600"/>
            <a:ext cx="2554165" cy="360000"/>
          </a:xfrm>
          <a:prstGeom prst="rect">
            <a:avLst/>
          </a:prstGeom>
        </p:spPr>
        <p:txBody>
          <a:bodyPr vert="horz" lIns="10800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67950" y="6356350"/>
            <a:ext cx="1147400" cy="3600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fld id="{1334427D-BC02-4BB6-9552-FEF7E6C4F2B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textruta 7"/>
          <p:cNvSpPr txBox="1"/>
          <p:nvPr userDrawn="1"/>
        </p:nvSpPr>
        <p:spPr>
          <a:xfrm>
            <a:off x="629100" y="6356349"/>
            <a:ext cx="2057400" cy="365125"/>
          </a:xfrm>
          <a:prstGeom prst="rect">
            <a:avLst/>
          </a:prstGeom>
          <a:noFill/>
        </p:spPr>
        <p:txBody>
          <a:bodyPr wrap="square" lIns="36000" rtlCol="0" anchor="ctr" anchorCtr="0">
            <a:noAutofit/>
          </a:bodyPr>
          <a:lstStyle/>
          <a:p>
            <a:r>
              <a:rPr lang="sv-S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Mittuniversitetet</a:t>
            </a:r>
            <a:endParaRPr lang="sv-S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Rak 8"/>
          <p:cNvCxnSpPr/>
          <p:nvPr userDrawn="1"/>
        </p:nvCxnSpPr>
        <p:spPr>
          <a:xfrm>
            <a:off x="639036" y="6310166"/>
            <a:ext cx="7884000" cy="0"/>
          </a:xfrm>
          <a:prstGeom prst="line">
            <a:avLst/>
          </a:prstGeom>
          <a:ln w="31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303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7" r:id="rId3"/>
    <p:sldLayoutId id="2147483650" r:id="rId4"/>
    <p:sldLayoutId id="2147483651" r:id="rId5"/>
    <p:sldLayoutId id="2147483662" r:id="rId6"/>
    <p:sldLayoutId id="2147483652" r:id="rId7"/>
    <p:sldLayoutId id="2147483665" r:id="rId8"/>
    <p:sldLayoutId id="2147483663" r:id="rId9"/>
    <p:sldLayoutId id="2147483664" r:id="rId10"/>
    <p:sldLayoutId id="2147483653" r:id="rId11"/>
    <p:sldLayoutId id="2147483654" r:id="rId12"/>
    <p:sldLayoutId id="2147483655" r:id="rId13"/>
  </p:sldLayoutIdLst>
  <p:txStyles>
    <p:titleStyle>
      <a:lvl1pPr algn="l" defTabSz="914400" rtl="0" eaLnBrk="1" latinLnBrk="0" hangingPunct="1">
        <a:lnSpc>
          <a:spcPts val="36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500"/>
        </a:spcBef>
        <a:spcAft>
          <a:spcPts val="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orient="horz" pos="1094" userDrawn="1">
          <p15:clr>
            <a:srgbClr val="F26B43"/>
          </p15:clr>
        </p15:guide>
        <p15:guide id="4" orient="horz" pos="1480" userDrawn="1">
          <p15:clr>
            <a:srgbClr val="F26B43"/>
          </p15:clr>
        </p15:guide>
        <p15:guide id="5" pos="3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41649" y="1360801"/>
            <a:ext cx="7373700" cy="1249049"/>
          </a:xfrm>
        </p:spPr>
        <p:txBody>
          <a:bodyPr/>
          <a:lstStyle/>
          <a:p>
            <a:r>
              <a:rPr lang="da-DK" sz="3200" dirty="0" smtClean="0"/>
              <a:t>Verksamhetsanalys &amp; informationskartläggning</a:t>
            </a:r>
            <a:endParaRPr lang="da-DK" sz="3200" dirty="0"/>
          </a:p>
        </p:txBody>
      </p:sp>
    </p:spTree>
    <p:extLst>
      <p:ext uri="{BB962C8B-B14F-4D97-AF65-F5344CB8AC3E}">
        <p14:creationId xmlns:p14="http://schemas.microsoft.com/office/powerpoint/2010/main" val="35159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909" y="1125566"/>
            <a:ext cx="8682526" cy="5532841"/>
          </a:xfrm>
          <a:prstGeom prst="rect">
            <a:avLst/>
          </a:prstGeom>
        </p:spPr>
      </p:pic>
      <p:sp>
        <p:nvSpPr>
          <p:cNvPr id="3" name="Rubrik 3"/>
          <p:cNvSpPr txBox="1">
            <a:spLocks/>
          </p:cNvSpPr>
          <p:nvPr/>
        </p:nvSpPr>
        <p:spPr>
          <a:xfrm>
            <a:off x="443905" y="499078"/>
            <a:ext cx="7896659" cy="7368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600"/>
              </a:lnSpc>
              <a:spcBef>
                <a:spcPct val="0"/>
              </a:spcBef>
              <a:buNone/>
              <a:defRPr sz="22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 smtClean="0"/>
              <a:t>Analys i enlighet med ISO 15489:2 (steg A-C)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7361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6137" y="1019940"/>
            <a:ext cx="8565266" cy="970906"/>
          </a:xfrm>
        </p:spPr>
        <p:txBody>
          <a:bodyPr/>
          <a:lstStyle/>
          <a:p>
            <a:r>
              <a:rPr lang="sv-SE" dirty="0" smtClean="0"/>
              <a:t>Utformning och införande av dokumenthanteringssystem </a:t>
            </a:r>
            <a:br>
              <a:rPr lang="sv-SE" dirty="0" smtClean="0"/>
            </a:br>
            <a:r>
              <a:rPr lang="sv-SE" sz="1600" dirty="0" smtClean="0"/>
              <a:t>ISO 15489:2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Preliminär utredning (A)</a:t>
            </a:r>
          </a:p>
          <a:p>
            <a:r>
              <a:rPr lang="sv-SE" sz="1600" dirty="0" smtClean="0"/>
              <a:t>Analys av verksamheten (B)</a:t>
            </a:r>
          </a:p>
          <a:p>
            <a:r>
              <a:rPr lang="sv-SE" sz="1600" dirty="0" smtClean="0"/>
              <a:t>Identifiering av dokumentationskrav ©</a:t>
            </a:r>
          </a:p>
          <a:p>
            <a:r>
              <a:rPr lang="sv-SE" sz="1600" dirty="0" smtClean="0"/>
              <a:t>Bedömning av befintliga system (D)</a:t>
            </a:r>
          </a:p>
          <a:p>
            <a:r>
              <a:rPr lang="sv-SE" sz="1600" dirty="0" smtClean="0"/>
              <a:t>Strategier för att uppfylla dokumentationskrav (E)</a:t>
            </a:r>
          </a:p>
          <a:p>
            <a:r>
              <a:rPr lang="sv-SE" sz="1600" dirty="0" smtClean="0"/>
              <a:t>Utformning av dokumenthanteringssystem (F)</a:t>
            </a:r>
          </a:p>
          <a:p>
            <a:r>
              <a:rPr lang="sv-SE" sz="1600" dirty="0" smtClean="0"/>
              <a:t>Införande av dokumenthanteringssystem (G)</a:t>
            </a:r>
          </a:p>
          <a:p>
            <a:r>
              <a:rPr lang="sv-SE" sz="1600" dirty="0" smtClean="0"/>
              <a:t>Granskning, utvärdering (H)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677959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099" y="1254262"/>
            <a:ext cx="7912894" cy="652145"/>
          </a:xfrm>
        </p:spPr>
        <p:txBody>
          <a:bodyPr/>
          <a:lstStyle/>
          <a:p>
            <a:r>
              <a:rPr lang="sv-SE" dirty="0" smtClean="0"/>
              <a:t>A: Verksamhetsbeskrivning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099" y="2237130"/>
            <a:ext cx="7481747" cy="3836963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Gör en utredning som fångar: </a:t>
            </a:r>
          </a:p>
          <a:p>
            <a:r>
              <a:rPr lang="sv-SE" sz="1600" dirty="0" smtClean="0"/>
              <a:t>Organisationens roll och syfte/mål</a:t>
            </a:r>
          </a:p>
          <a:p>
            <a:r>
              <a:rPr lang="sv-SE" sz="1600" dirty="0" smtClean="0"/>
              <a:t>Dess struktur</a:t>
            </a:r>
          </a:p>
          <a:p>
            <a:r>
              <a:rPr lang="sv-SE" sz="1600" dirty="0" smtClean="0"/>
              <a:t>Dess legala, affärsmässiga och politiska miljö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Kritiska faktorer i samband med dokumenthantering</a:t>
            </a:r>
          </a:p>
          <a:p>
            <a:r>
              <a:rPr lang="sv-SE" sz="1600" dirty="0" smtClean="0"/>
              <a:t>Syfte är att få en bild av verksamheten för att relatera informationen till den, verksamhetens olika delar, vad informationshanteringen ska stödja etc.</a:t>
            </a:r>
            <a:endParaRPr lang="sv-SE" sz="1600" dirty="0"/>
          </a:p>
        </p:txBody>
      </p:sp>
      <p:cxnSp>
        <p:nvCxnSpPr>
          <p:cNvPr id="5" name="Rak pil 4"/>
          <p:cNvCxnSpPr/>
          <p:nvPr/>
        </p:nvCxnSpPr>
        <p:spPr>
          <a:xfrm flipH="1">
            <a:off x="3370023" y="3915888"/>
            <a:ext cx="373180" cy="6529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457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1816926"/>
            <a:ext cx="7912894" cy="4257168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För detta steg kan behövas:</a:t>
            </a:r>
          </a:p>
          <a:p>
            <a:r>
              <a:rPr lang="sv-SE" sz="1600" dirty="0" smtClean="0"/>
              <a:t>Tillgång till interna källor såsom årsrapporter, organisations- och verksamhetsplaner</a:t>
            </a:r>
          </a:p>
          <a:p>
            <a:r>
              <a:rPr lang="sv-SE" sz="1600" dirty="0" smtClean="0"/>
              <a:t>Tillgång till externa källor såsom lagstiftning, standarder </a:t>
            </a:r>
            <a:r>
              <a:rPr lang="sv-SE" sz="1600" dirty="0" err="1" smtClean="0"/>
              <a:t>etc</a:t>
            </a:r>
            <a:endParaRPr lang="sv-SE" sz="1600" dirty="0" smtClean="0"/>
          </a:p>
          <a:p>
            <a:r>
              <a:rPr lang="sv-SE" sz="1600" dirty="0" smtClean="0"/>
              <a:t>Tillgång till personal med god kunskap om organisationen och god analytisk förmåga, tex konsulter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2981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Organisationens mål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Mål behövs för att ha en riktning och för att man ska kunna åstadkomma något</a:t>
            </a:r>
          </a:p>
          <a:p>
            <a:r>
              <a:rPr lang="sv-SE" sz="1600" dirty="0" smtClean="0"/>
              <a:t>Olika typer av mål, tex:</a:t>
            </a:r>
            <a:br>
              <a:rPr lang="sv-SE" sz="1600" dirty="0" smtClean="0"/>
            </a:br>
            <a:r>
              <a:rPr lang="sv-SE" sz="1600" dirty="0" smtClean="0"/>
              <a:t>visionsmål, ekonomiska mål, verksamhetsmässiga mål, individuella och kollektiva mål mm</a:t>
            </a:r>
          </a:p>
          <a:p>
            <a:r>
              <a:rPr lang="sv-SE" sz="1600" dirty="0" smtClean="0"/>
              <a:t>Ofta övergripande, strategiska och operativa mål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6989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0" y="1561913"/>
            <a:ext cx="7912894" cy="652145"/>
          </a:xfrm>
        </p:spPr>
        <p:txBody>
          <a:bodyPr/>
          <a:lstStyle/>
          <a:p>
            <a:r>
              <a:rPr lang="sv-SE" dirty="0" smtClean="0"/>
              <a:t>Verksamhetsidé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14058"/>
            <a:ext cx="7912894" cy="4409734"/>
          </a:xfrm>
        </p:spPr>
        <p:txBody>
          <a:bodyPr/>
          <a:lstStyle/>
          <a:p>
            <a:pPr marL="0" indent="0">
              <a:buNone/>
            </a:pPr>
            <a:r>
              <a:rPr lang="sv-SE" sz="1600" u="sng" dirty="0" smtClean="0"/>
              <a:t>Verksamhetsidé</a:t>
            </a:r>
          </a:p>
          <a:p>
            <a:r>
              <a:rPr lang="sv-SE" sz="1600" dirty="0" smtClean="0"/>
              <a:t>Vad/vem organisationen är till för</a:t>
            </a:r>
          </a:p>
          <a:p>
            <a:r>
              <a:rPr lang="sv-SE" sz="1600" dirty="0" smtClean="0"/>
              <a:t>Inom vilket område organisationen verkar</a:t>
            </a:r>
          </a:p>
          <a:p>
            <a:r>
              <a:rPr lang="sv-SE" sz="1600" dirty="0" smtClean="0"/>
              <a:t>I vilken riktning organisationen ska utvecklas</a:t>
            </a:r>
          </a:p>
          <a:p>
            <a:r>
              <a:rPr lang="sv-SE" sz="1600" dirty="0" smtClean="0"/>
              <a:t>Efter vilka principer organisationen ska skötas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585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Vision &amp; Mission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u="sng" dirty="0"/>
              <a:t>Vision:</a:t>
            </a:r>
          </a:p>
          <a:p>
            <a:pPr marL="0" indent="0">
              <a:buNone/>
            </a:pPr>
            <a:r>
              <a:rPr lang="sv-SE" sz="1600" dirty="0"/>
              <a:t>Ett möjligt önskvärt framtida tillstånd</a:t>
            </a:r>
            <a:br>
              <a:rPr lang="sv-SE" sz="1600" dirty="0"/>
            </a:br>
            <a:r>
              <a:rPr lang="sv-SE" sz="1600" dirty="0" smtClean="0"/>
              <a:t>Ledarens </a:t>
            </a:r>
            <a:r>
              <a:rPr lang="sv-SE" sz="1600" dirty="0"/>
              <a:t>roll viktig, personifierar ofta </a:t>
            </a:r>
            <a:r>
              <a:rPr lang="sv-SE" sz="1600" dirty="0" smtClean="0"/>
              <a:t>visionerna</a:t>
            </a:r>
          </a:p>
          <a:p>
            <a:pPr marL="0" indent="0">
              <a:buNone/>
            </a:pPr>
            <a:endParaRPr lang="sv-SE" sz="1600" dirty="0"/>
          </a:p>
          <a:p>
            <a:pPr marL="0" indent="0">
              <a:buNone/>
            </a:pPr>
            <a:r>
              <a:rPr lang="sv-SE" sz="1600" u="sng" dirty="0" smtClean="0"/>
              <a:t>Mission</a:t>
            </a:r>
            <a:r>
              <a:rPr lang="sv-SE" sz="1600" dirty="0" smtClean="0"/>
              <a:t>: ett ”ädelt” syfte, en uppgift att fylla</a:t>
            </a:r>
          </a:p>
          <a:p>
            <a:pPr marL="0" indent="0">
              <a:buNone/>
            </a:pPr>
            <a:r>
              <a:rPr lang="sv-SE" sz="1600" dirty="0" smtClean="0"/>
              <a:t>- Visar organisationens långsiktiga riktning</a:t>
            </a:r>
            <a:br>
              <a:rPr lang="sv-SE" sz="1600" dirty="0" smtClean="0"/>
            </a:br>
            <a:r>
              <a:rPr lang="sv-SE" sz="1600" dirty="0" smtClean="0"/>
              <a:t>- Fungerar som vägvisare och rättesnöre för medlemmar/personal</a:t>
            </a:r>
            <a:br>
              <a:rPr lang="sv-SE" sz="1600" dirty="0" smtClean="0"/>
            </a:br>
            <a:r>
              <a:rPr lang="sv-SE" sz="1600" dirty="0" smtClean="0"/>
              <a:t>- ger identitet och mening åt medlemmar/personal</a:t>
            </a:r>
            <a:br>
              <a:rPr lang="sv-SE" sz="1600" dirty="0" smtClean="0"/>
            </a:br>
            <a:r>
              <a:rPr lang="sv-SE" sz="1600" dirty="0" smtClean="0"/>
              <a:t>- framtidsinriktad (vad man ska uppnå)</a:t>
            </a:r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320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Intressenter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Vilka intressenter har organisationen, dess verksamhet och information?</a:t>
            </a:r>
          </a:p>
          <a:p>
            <a:r>
              <a:rPr lang="sv-SE" sz="1600" dirty="0" smtClean="0"/>
              <a:t>Internt och externt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407227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B: Analysera verksamhetens processer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4128044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Gör en verksamhetsanalys som dokumenterar verksamhet/processer, aktiviteter och transaktioner</a:t>
            </a:r>
          </a:p>
          <a:p>
            <a:endParaRPr lang="sv-SE" sz="1600" dirty="0"/>
          </a:p>
          <a:p>
            <a:pPr marL="0" indent="0">
              <a:buNone/>
            </a:pPr>
            <a:r>
              <a:rPr lang="sv-SE" sz="1600" dirty="0" smtClean="0"/>
              <a:t>Analysen kan resultera i:</a:t>
            </a:r>
          </a:p>
          <a:p>
            <a:r>
              <a:rPr lang="sv-SE" sz="1600" dirty="0" smtClean="0"/>
              <a:t>En beskrivning av organisationens verksamhet och processer</a:t>
            </a:r>
          </a:p>
          <a:p>
            <a:r>
              <a:rPr lang="sv-SE" sz="1600" dirty="0" smtClean="0"/>
              <a:t>Ett verksamhetsbaserat klassifikationsschema som åskådliggör det hierarkiska förhållandet mellan funktioner/processer, aktiviteter och transaktioner</a:t>
            </a:r>
          </a:p>
          <a:p>
            <a:r>
              <a:rPr lang="sv-SE" sz="1600" dirty="0" smtClean="0"/>
              <a:t>En karta över organisationens verksamhetsprocesser som visar i vilka moment dokument upprättas eller tas emot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43772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64726" y="1667114"/>
            <a:ext cx="7912894" cy="3836963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För detta steg behöver du tex:</a:t>
            </a:r>
          </a:p>
          <a:p>
            <a:r>
              <a:rPr lang="sv-SE" sz="1600" dirty="0" smtClean="0"/>
              <a:t>Samla information från dokumentation, tex processbeskrivningar och organisationsscheman, intervjuer</a:t>
            </a:r>
          </a:p>
          <a:p>
            <a:r>
              <a:rPr lang="sv-SE" sz="1600" dirty="0" smtClean="0"/>
              <a:t>Analysera det arbete som utförs i den valda verksamheten</a:t>
            </a:r>
          </a:p>
          <a:p>
            <a:r>
              <a:rPr lang="sv-SE" sz="1600" dirty="0" smtClean="0"/>
              <a:t>Identifiera och dokumentera verksamhet, processer, aktiviteter och transaktioner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44016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Processer, verksamhetsanalys och 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/>
              <a:t>P</a:t>
            </a:r>
            <a:r>
              <a:rPr lang="sv-SE" sz="1600" dirty="0" smtClean="0"/>
              <a:t>rocesser och processkartläggning</a:t>
            </a:r>
          </a:p>
          <a:p>
            <a:r>
              <a:rPr lang="sv-SE" sz="1600" dirty="0" smtClean="0"/>
              <a:t>Verksamhetsanalys och informationskartläggning</a:t>
            </a:r>
          </a:p>
          <a:p>
            <a:r>
              <a:rPr lang="sv-SE" sz="1600" dirty="0" smtClean="0"/>
              <a:t>Informationsstyrning</a:t>
            </a:r>
          </a:p>
          <a:p>
            <a:r>
              <a:rPr lang="sv-SE" sz="1600" dirty="0" smtClean="0"/>
              <a:t>Syfte: kontextualisera sin egen verksamhet i ett bredare sammanhang och se </a:t>
            </a:r>
            <a:r>
              <a:rPr lang="sv-SE" sz="1600" dirty="0" err="1" smtClean="0"/>
              <a:t>ev</a:t>
            </a:r>
            <a:r>
              <a:rPr lang="sv-SE" sz="1600" dirty="0" smtClean="0"/>
              <a:t> gemensamma intressen/behov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8536336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17225" y="1762117"/>
            <a:ext cx="7912894" cy="3836963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För analysen behöver du identifiera:</a:t>
            </a:r>
          </a:p>
          <a:p>
            <a:r>
              <a:rPr lang="sv-SE" sz="1600" dirty="0" smtClean="0"/>
              <a:t>Organisationens mål och strategier</a:t>
            </a:r>
          </a:p>
          <a:p>
            <a:r>
              <a:rPr lang="sv-SE" sz="1600" dirty="0" smtClean="0"/>
              <a:t>Organisationens olika verksamhetsområden</a:t>
            </a:r>
          </a:p>
          <a:p>
            <a:r>
              <a:rPr lang="sv-SE" sz="1600" dirty="0" smtClean="0"/>
              <a:t>De processer och aktiviteter som ingår i verksamheten</a:t>
            </a:r>
          </a:p>
        </p:txBody>
      </p:sp>
    </p:spTree>
    <p:extLst>
      <p:ext uri="{BB962C8B-B14F-4D97-AF65-F5344CB8AC3E}">
        <p14:creationId xmlns:p14="http://schemas.microsoft.com/office/powerpoint/2010/main" val="106563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typer av processer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Kärnprocesser</a:t>
            </a:r>
          </a:p>
          <a:p>
            <a:r>
              <a:rPr lang="sv-SE" sz="1600" dirty="0" smtClean="0"/>
              <a:t>Verksamheter där organisationen levererar varor eller tjänster till sina ”kunder”, dvs där organisationen uträttar det som den är till för</a:t>
            </a:r>
          </a:p>
          <a:p>
            <a:r>
              <a:rPr lang="sv-SE" sz="1600" dirty="0" smtClean="0"/>
              <a:t>Kan också kallas huvudprocesser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853946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typer av processer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Ledningsprocesser</a:t>
            </a:r>
          </a:p>
          <a:p>
            <a:r>
              <a:rPr lang="sv-SE" sz="1600" dirty="0" smtClean="0"/>
              <a:t>Leda och styra verksamheten</a:t>
            </a:r>
          </a:p>
          <a:p>
            <a:r>
              <a:rPr lang="sv-SE" sz="1600" dirty="0" smtClean="0"/>
              <a:t>Målstyrning, kvalitetsutveckling, planering och uppföljning mm</a:t>
            </a:r>
          </a:p>
          <a:p>
            <a:r>
              <a:rPr lang="sv-SE" sz="1600" dirty="0" smtClean="0"/>
              <a:t>Ledningen främjar de värdeskapande kärnprocesserna och är på så vis en stödprocess, men </a:t>
            </a:r>
            <a:r>
              <a:rPr lang="sv-SE" sz="1600" dirty="0" err="1" smtClean="0"/>
              <a:t>pga</a:t>
            </a:r>
            <a:r>
              <a:rPr lang="sv-SE" sz="1600" dirty="0" smtClean="0"/>
              <a:t> dess strategiska natur hanteras den som särskild </a:t>
            </a:r>
            <a:r>
              <a:rPr lang="sv-SE" sz="1600" dirty="0" smtClean="0"/>
              <a:t>processtyp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72181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Olika typer av processer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b="1" dirty="0" smtClean="0"/>
              <a:t>Stödprocesser</a:t>
            </a:r>
          </a:p>
          <a:p>
            <a:r>
              <a:rPr lang="sv-SE" sz="1600" dirty="0" smtClean="0"/>
              <a:t>Verksamheter i de administrativa och tekniska funktioner som krävs för att kundprocesserna ska fortgå</a:t>
            </a:r>
          </a:p>
          <a:p>
            <a:r>
              <a:rPr lang="sv-SE" sz="1600" dirty="0" smtClean="0"/>
              <a:t>Hit hör de funktioner som hanterar organisationens resurser – ekonomi, IT, personal, lokaler, administrativa </a:t>
            </a:r>
            <a:r>
              <a:rPr lang="sv-SE" sz="1600" dirty="0" smtClean="0"/>
              <a:t>funktioner, dokumenthantering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58172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Analys av processer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Förhållandet mellan processer och verksamhetskontext</a:t>
            </a:r>
          </a:p>
          <a:p>
            <a:r>
              <a:rPr lang="sv-SE" sz="1600" dirty="0" smtClean="0"/>
              <a:t>Förhållandet mellan processer och regler som styr deras utförande</a:t>
            </a:r>
          </a:p>
          <a:p>
            <a:r>
              <a:rPr lang="sv-SE" sz="1600" dirty="0" smtClean="0"/>
              <a:t>En hierarkisk nedbrytning av processerna i deras ingående beståndsdelar</a:t>
            </a:r>
          </a:p>
          <a:p>
            <a:r>
              <a:rPr lang="sv-SE" sz="1600" dirty="0" smtClean="0"/>
              <a:t>Det sekventiella beroendet mellan processer och mellan enskilda transaktioner</a:t>
            </a:r>
          </a:p>
          <a:p>
            <a:endParaRPr lang="sv-SE" sz="1600" dirty="0"/>
          </a:p>
          <a:p>
            <a:r>
              <a:rPr lang="sv-SE" sz="1600" dirty="0" err="1" smtClean="0"/>
              <a:t>Contextual</a:t>
            </a:r>
            <a:r>
              <a:rPr lang="sv-SE" sz="1600" dirty="0" smtClean="0"/>
              <a:t>, </a:t>
            </a:r>
            <a:r>
              <a:rPr lang="sv-SE" sz="1600" dirty="0" err="1" smtClean="0"/>
              <a:t>functional</a:t>
            </a:r>
            <a:r>
              <a:rPr lang="sv-SE" sz="1600" dirty="0" smtClean="0"/>
              <a:t> (verksamhet) och </a:t>
            </a:r>
            <a:r>
              <a:rPr lang="sv-SE" sz="1600" dirty="0" err="1" smtClean="0"/>
              <a:t>sequential</a:t>
            </a:r>
            <a:r>
              <a:rPr lang="sv-SE" sz="1600" dirty="0" smtClean="0"/>
              <a:t> (process) </a:t>
            </a:r>
            <a:r>
              <a:rPr lang="sv-SE" sz="1600" dirty="0" err="1" smtClean="0"/>
              <a:t>analysis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41017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Kontextuell analys (</a:t>
            </a:r>
            <a:r>
              <a:rPr lang="sv-SE" dirty="0" err="1" smtClean="0"/>
              <a:t>Contextual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Lagstiftning</a:t>
            </a:r>
          </a:p>
          <a:p>
            <a:r>
              <a:rPr lang="sv-SE" sz="1600" dirty="0" smtClean="0"/>
              <a:t>Standarder</a:t>
            </a:r>
          </a:p>
          <a:p>
            <a:r>
              <a:rPr lang="sv-SE" sz="1600" dirty="0" smtClean="0"/>
              <a:t>Etiska koder</a:t>
            </a:r>
          </a:p>
          <a:p>
            <a:r>
              <a:rPr lang="sv-SE" sz="1600" dirty="0" smtClean="0"/>
              <a:t>Samhällskrav</a:t>
            </a:r>
          </a:p>
          <a:p>
            <a:r>
              <a:rPr lang="sv-SE" sz="1600" dirty="0" smtClean="0"/>
              <a:t>Policys</a:t>
            </a:r>
          </a:p>
          <a:p>
            <a:r>
              <a:rPr lang="sv-SE" sz="1600" dirty="0" smtClean="0"/>
              <a:t>Interna regelverk och rutiner</a:t>
            </a:r>
          </a:p>
          <a:p>
            <a:pPr marL="0" indent="0">
              <a:buNone/>
            </a:pP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 smtClean="0"/>
              <a:t>	Definierar uppdrag</a:t>
            </a:r>
            <a:endParaRPr lang="sv-SE" sz="1600" dirty="0"/>
          </a:p>
        </p:txBody>
      </p:sp>
      <p:cxnSp>
        <p:nvCxnSpPr>
          <p:cNvPr id="5" name="Rak pil 4"/>
          <p:cNvCxnSpPr/>
          <p:nvPr/>
        </p:nvCxnSpPr>
        <p:spPr>
          <a:xfrm>
            <a:off x="1803936" y="4725390"/>
            <a:ext cx="546265" cy="4393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845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Verksamhetsanalys (</a:t>
            </a:r>
            <a:r>
              <a:rPr lang="sv-SE" dirty="0" err="1" smtClean="0"/>
              <a:t>functional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Identifiera organisationens mål och strategier</a:t>
            </a:r>
          </a:p>
          <a:p>
            <a:r>
              <a:rPr lang="sv-SE" sz="1600" dirty="0" smtClean="0"/>
              <a:t>Bestäm verksamhetsområden/funktioner</a:t>
            </a:r>
          </a:p>
          <a:p>
            <a:r>
              <a:rPr lang="sv-SE" sz="1600" dirty="0" smtClean="0"/>
              <a:t>Identifiera processer som utgör funktionerna</a:t>
            </a:r>
          </a:p>
          <a:p>
            <a:r>
              <a:rPr lang="sv-SE" sz="1600" dirty="0" smtClean="0"/>
              <a:t>Analysera ingående aktiviteter/delar i processerna</a:t>
            </a:r>
          </a:p>
          <a:p>
            <a:pPr marL="0" indent="0">
              <a:buNone/>
            </a:pP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Top-down </a:t>
            </a:r>
            <a:r>
              <a:rPr lang="sv-SE" sz="1600" dirty="0" err="1" smtClean="0"/>
              <a:t>analysis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Ger en helhetsbild av verksamheten</a:t>
            </a:r>
            <a:r>
              <a:rPr lang="sv-SE" dirty="0" smtClean="0"/>
              <a:t/>
            </a:r>
            <a:br>
              <a:rPr lang="sv-SE" dirty="0" smtClean="0"/>
            </a:b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2008309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 analys (</a:t>
            </a:r>
            <a:r>
              <a:rPr lang="sv-SE" dirty="0" err="1" smtClean="0"/>
              <a:t>Sequential</a:t>
            </a:r>
            <a:r>
              <a:rPr lang="sv-SE" dirty="0" smtClean="0"/>
              <a:t> </a:t>
            </a:r>
            <a:r>
              <a:rPr lang="sv-SE" dirty="0" err="1" smtClean="0"/>
              <a:t>analysis</a:t>
            </a:r>
            <a:r>
              <a:rPr lang="sv-SE" dirty="0" smtClean="0"/>
              <a:t>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099" y="2237130"/>
            <a:ext cx="8384271" cy="4033041"/>
          </a:xfrm>
        </p:spPr>
        <p:txBody>
          <a:bodyPr/>
          <a:lstStyle/>
          <a:p>
            <a:r>
              <a:rPr lang="sv-SE" sz="1600" dirty="0" smtClean="0"/>
              <a:t>Identifiera följden av aktiviteten/transaktionen som ingår i en process</a:t>
            </a:r>
          </a:p>
          <a:p>
            <a:r>
              <a:rPr lang="sv-SE" sz="1600" dirty="0" smtClean="0"/>
              <a:t>Identifiera och analysera </a:t>
            </a:r>
            <a:r>
              <a:rPr lang="sv-SE" sz="1600" dirty="0" err="1" smtClean="0"/>
              <a:t>ev</a:t>
            </a:r>
            <a:r>
              <a:rPr lang="sv-SE" sz="1600" dirty="0" smtClean="0"/>
              <a:t> variationer</a:t>
            </a:r>
          </a:p>
          <a:p>
            <a:r>
              <a:rPr lang="sv-SE" sz="1600" dirty="0" smtClean="0"/>
              <a:t>Bestäm regelverk/verksamhetskrav som ligger till grund för aktiviteterna</a:t>
            </a:r>
          </a:p>
          <a:p>
            <a:r>
              <a:rPr lang="sv-SE" sz="1600" dirty="0" smtClean="0"/>
              <a:t>Identifiera samband med andra processer och system</a:t>
            </a:r>
          </a:p>
          <a:p>
            <a:pPr marL="0" indent="0">
              <a:buNone/>
            </a:pP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 smtClean="0"/>
              <a:t>Kronologisk sekvens av ingående steg i en process</a:t>
            </a:r>
            <a:br>
              <a:rPr lang="sv-SE" sz="1600" dirty="0" smtClean="0"/>
            </a:br>
            <a:r>
              <a:rPr lang="sv-SE" sz="1600" dirty="0" smtClean="0"/>
              <a:t>Aktivitetsnivå</a:t>
            </a:r>
          </a:p>
          <a:p>
            <a:pPr marL="0" indent="0">
              <a:buNone/>
            </a:pPr>
            <a:r>
              <a:rPr lang="sv-SE" sz="1600" dirty="0" smtClean="0"/>
              <a:t>Den nivå som genererar information, koppling handling – aktivitet/transaktion</a:t>
            </a:r>
          </a:p>
          <a:p>
            <a:pPr marL="0" indent="0">
              <a:buNone/>
            </a:pP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>
            <a:off x="1958562" y="3873640"/>
            <a:ext cx="285008" cy="3800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10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”nivåer”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Verksamhetsområde</a:t>
            </a:r>
          </a:p>
          <a:p>
            <a:r>
              <a:rPr lang="sv-SE" sz="1600" dirty="0" smtClean="0"/>
              <a:t>Huvudprocess (aggregerade processer)</a:t>
            </a:r>
          </a:p>
          <a:p>
            <a:r>
              <a:rPr lang="sv-SE" sz="1600" dirty="0" smtClean="0"/>
              <a:t>Process</a:t>
            </a:r>
          </a:p>
          <a:p>
            <a:r>
              <a:rPr lang="sv-SE" sz="1600" dirty="0" smtClean="0"/>
              <a:t>Transaktion/Aktivitet</a:t>
            </a:r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5547" y="3307315"/>
            <a:ext cx="4112776" cy="323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515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u="sng" dirty="0" smtClean="0"/>
              <a:t>Processbeskrivning: </a:t>
            </a:r>
            <a:r>
              <a:rPr lang="sv-SE" sz="1600" dirty="0" smtClean="0"/>
              <a:t>Redovisar aktiviteter som tillsammans möjliggör leverans av vara eller tjänst. </a:t>
            </a:r>
          </a:p>
          <a:p>
            <a:r>
              <a:rPr lang="sv-SE" sz="1600" u="sng" dirty="0" smtClean="0"/>
              <a:t>Aktivitet: </a:t>
            </a:r>
            <a:r>
              <a:rPr lang="sv-SE" sz="1600" dirty="0" smtClean="0"/>
              <a:t>kan bestå av en eller flera händelser/transaktioner </a:t>
            </a:r>
          </a:p>
          <a:p>
            <a:r>
              <a:rPr lang="sv-SE" sz="1600" u="sng" dirty="0" smtClean="0"/>
              <a:t>Dokumentation (</a:t>
            </a:r>
            <a:r>
              <a:rPr lang="sv-SE" sz="1600" u="sng" dirty="0" err="1" smtClean="0"/>
              <a:t>records</a:t>
            </a:r>
            <a:r>
              <a:rPr lang="sv-SE" sz="1600" u="sng" dirty="0" smtClean="0"/>
              <a:t>) </a:t>
            </a:r>
            <a:r>
              <a:rPr lang="sv-SE" sz="1600" dirty="0" smtClean="0"/>
              <a:t>uppstår när aktiviteter/transaktioner behöver </a:t>
            </a:r>
            <a:r>
              <a:rPr lang="sv-SE" sz="1600" dirty="0" smtClean="0"/>
              <a:t>verifieras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1067322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Informationskartläggning och verksamhet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237130"/>
            <a:ext cx="7912894" cy="4068420"/>
          </a:xfrm>
        </p:spPr>
        <p:txBody>
          <a:bodyPr/>
          <a:lstStyle/>
          <a:p>
            <a:r>
              <a:rPr lang="sv-SE" sz="1600" dirty="0" smtClean="0"/>
              <a:t>Informationskartläggning </a:t>
            </a:r>
            <a:r>
              <a:rPr lang="sv-SE" sz="1600" dirty="0" smtClean="0"/>
              <a:t>gör att man får koll på sin information</a:t>
            </a:r>
          </a:p>
          <a:p>
            <a:r>
              <a:rPr lang="sv-SE" sz="1600" dirty="0"/>
              <a:t>Grunden för informationssäkerhet är att ha koll på den information man har och att det finns processer för att ta hand om den på bra sätt</a:t>
            </a:r>
          </a:p>
          <a:p>
            <a:r>
              <a:rPr lang="sv-SE" sz="1600" dirty="0"/>
              <a:t>Relaterar information till verksamhet och verksamhetens mål och intressenter</a:t>
            </a:r>
          </a:p>
          <a:p>
            <a:r>
              <a:rPr lang="sv-SE" sz="1600" dirty="0" smtClean="0"/>
              <a:t>En </a:t>
            </a:r>
            <a:r>
              <a:rPr lang="sv-SE" sz="1600" dirty="0"/>
              <a:t>bild av verksamhetens processer ger också en bild av verksamheten</a:t>
            </a:r>
          </a:p>
          <a:p>
            <a:r>
              <a:rPr lang="sv-SE" sz="1600" dirty="0" smtClean="0"/>
              <a:t>Är </a:t>
            </a:r>
            <a:r>
              <a:rPr lang="sv-SE" sz="1600" dirty="0" smtClean="0"/>
              <a:t>bra underlag för att utvärdera och förbättra verksamheten</a:t>
            </a:r>
          </a:p>
          <a:p>
            <a:r>
              <a:rPr lang="sv-SE" sz="1600" dirty="0" smtClean="0"/>
              <a:t>Verksamhetsutveckling </a:t>
            </a:r>
            <a:r>
              <a:rPr lang="sv-SE" sz="1600" dirty="0" smtClean="0"/>
              <a:t>inkluderar ofta </a:t>
            </a:r>
            <a:r>
              <a:rPr lang="sv-SE" sz="1600" dirty="0" smtClean="0"/>
              <a:t>processkartläggningar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36000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öger 3"/>
          <p:cNvSpPr/>
          <p:nvPr/>
        </p:nvSpPr>
        <p:spPr>
          <a:xfrm>
            <a:off x="1662545" y="1650670"/>
            <a:ext cx="6982691" cy="6412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 smtClean="0"/>
              <a:t>Process</a:t>
            </a:r>
            <a:endParaRPr lang="sv-SE" dirty="0"/>
          </a:p>
        </p:txBody>
      </p:sp>
      <p:sp>
        <p:nvSpPr>
          <p:cNvPr id="5" name="Rektangel 4"/>
          <p:cNvSpPr/>
          <p:nvPr/>
        </p:nvSpPr>
        <p:spPr>
          <a:xfrm>
            <a:off x="1669674" y="2861954"/>
            <a:ext cx="807522" cy="49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Början</a:t>
            </a:r>
            <a:endParaRPr lang="sv-SE" sz="1400" dirty="0"/>
          </a:p>
        </p:txBody>
      </p:sp>
      <p:sp>
        <p:nvSpPr>
          <p:cNvPr id="6" name="Rektangel 5"/>
          <p:cNvSpPr/>
          <p:nvPr/>
        </p:nvSpPr>
        <p:spPr>
          <a:xfrm>
            <a:off x="7802118" y="2861954"/>
            <a:ext cx="807522" cy="4987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400" dirty="0" smtClean="0"/>
              <a:t>Slut</a:t>
            </a:r>
            <a:endParaRPr lang="sv-SE" sz="1400" dirty="0"/>
          </a:p>
        </p:txBody>
      </p:sp>
      <p:sp>
        <p:nvSpPr>
          <p:cNvPr id="7" name="Rektangel med rundade hörn 6"/>
          <p:cNvSpPr/>
          <p:nvPr/>
        </p:nvSpPr>
        <p:spPr>
          <a:xfrm>
            <a:off x="2727561" y="2885704"/>
            <a:ext cx="1092530" cy="510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Aktivitet 1</a:t>
            </a:r>
            <a:endParaRPr lang="sv-SE" sz="1200" dirty="0"/>
          </a:p>
        </p:txBody>
      </p:sp>
      <p:sp>
        <p:nvSpPr>
          <p:cNvPr id="8" name="Rektangel med rundade hörn 7"/>
          <p:cNvSpPr/>
          <p:nvPr/>
        </p:nvSpPr>
        <p:spPr>
          <a:xfrm>
            <a:off x="5107984" y="2885704"/>
            <a:ext cx="1104405" cy="510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Aktivitet 2</a:t>
            </a:r>
            <a:endParaRPr lang="sv-SE" sz="1200" dirty="0"/>
          </a:p>
        </p:txBody>
      </p:sp>
      <p:sp>
        <p:nvSpPr>
          <p:cNvPr id="9" name="Rektangel med rundade hörn 8"/>
          <p:cNvSpPr/>
          <p:nvPr/>
        </p:nvSpPr>
        <p:spPr>
          <a:xfrm>
            <a:off x="6486103" y="2861954"/>
            <a:ext cx="1049035" cy="51063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dirty="0" smtClean="0"/>
              <a:t>Aktivitet 3</a:t>
            </a:r>
            <a:endParaRPr lang="sv-SE" sz="1200" dirty="0"/>
          </a:p>
        </p:txBody>
      </p:sp>
      <p:sp>
        <p:nvSpPr>
          <p:cNvPr id="10" name="Sexhörning 9"/>
          <p:cNvSpPr/>
          <p:nvPr/>
        </p:nvSpPr>
        <p:spPr>
          <a:xfrm>
            <a:off x="4070456" y="2885704"/>
            <a:ext cx="763814" cy="534391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Beslut</a:t>
            </a:r>
            <a:endParaRPr lang="sv-SE" sz="1000" dirty="0"/>
          </a:p>
        </p:txBody>
      </p:sp>
      <p:cxnSp>
        <p:nvCxnSpPr>
          <p:cNvPr id="12" name="Rak pil 11"/>
          <p:cNvCxnSpPr/>
          <p:nvPr/>
        </p:nvCxnSpPr>
        <p:spPr>
          <a:xfrm>
            <a:off x="2295535" y="3158836"/>
            <a:ext cx="386672" cy="9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ak pil 12"/>
          <p:cNvCxnSpPr/>
          <p:nvPr/>
        </p:nvCxnSpPr>
        <p:spPr>
          <a:xfrm>
            <a:off x="3768037" y="3134096"/>
            <a:ext cx="279070" cy="13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ak pil 13"/>
          <p:cNvCxnSpPr/>
          <p:nvPr/>
        </p:nvCxnSpPr>
        <p:spPr>
          <a:xfrm flipV="1">
            <a:off x="4747200" y="3159826"/>
            <a:ext cx="337435" cy="217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V="1">
            <a:off x="6046522" y="3128653"/>
            <a:ext cx="397629" cy="24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ak pil 17"/>
          <p:cNvCxnSpPr/>
          <p:nvPr/>
        </p:nvCxnSpPr>
        <p:spPr>
          <a:xfrm flipV="1">
            <a:off x="7404489" y="3098966"/>
            <a:ext cx="397629" cy="247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ktangel 23"/>
          <p:cNvSpPr/>
          <p:nvPr/>
        </p:nvSpPr>
        <p:spPr>
          <a:xfrm>
            <a:off x="1662545" y="3752602"/>
            <a:ext cx="736270" cy="285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Händelse</a:t>
            </a:r>
            <a:endParaRPr lang="sv-SE" sz="1000" dirty="0"/>
          </a:p>
        </p:txBody>
      </p:sp>
      <p:sp>
        <p:nvSpPr>
          <p:cNvPr id="25" name="Rektangel 24"/>
          <p:cNvSpPr/>
          <p:nvPr/>
        </p:nvSpPr>
        <p:spPr>
          <a:xfrm>
            <a:off x="4084228" y="3764478"/>
            <a:ext cx="736270" cy="285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Händelse</a:t>
            </a:r>
            <a:endParaRPr lang="sv-SE" sz="1000" dirty="0"/>
          </a:p>
        </p:txBody>
      </p:sp>
      <p:sp>
        <p:nvSpPr>
          <p:cNvPr id="27" name="Rektangel 26"/>
          <p:cNvSpPr/>
          <p:nvPr/>
        </p:nvSpPr>
        <p:spPr>
          <a:xfrm>
            <a:off x="7837744" y="3752602"/>
            <a:ext cx="736270" cy="2850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Händelse</a:t>
            </a:r>
            <a:endParaRPr lang="sv-SE" sz="1000" dirty="0"/>
          </a:p>
        </p:txBody>
      </p:sp>
      <p:sp>
        <p:nvSpPr>
          <p:cNvPr id="28" name="Rektangel 27"/>
          <p:cNvSpPr/>
          <p:nvPr/>
        </p:nvSpPr>
        <p:spPr>
          <a:xfrm>
            <a:off x="6562610" y="3711369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30" name="Rektangel 29"/>
          <p:cNvSpPr/>
          <p:nvPr/>
        </p:nvSpPr>
        <p:spPr>
          <a:xfrm>
            <a:off x="2859882" y="3728852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31" name="Rektangel 30"/>
          <p:cNvSpPr/>
          <p:nvPr/>
        </p:nvSpPr>
        <p:spPr>
          <a:xfrm>
            <a:off x="2928774" y="3941618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32" name="Rektangel 31"/>
          <p:cNvSpPr/>
          <p:nvPr/>
        </p:nvSpPr>
        <p:spPr>
          <a:xfrm>
            <a:off x="5153890" y="3728852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33" name="Rektangel 32"/>
          <p:cNvSpPr/>
          <p:nvPr/>
        </p:nvSpPr>
        <p:spPr>
          <a:xfrm>
            <a:off x="5306290" y="4008252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34" name="Rektangel 33"/>
          <p:cNvSpPr/>
          <p:nvPr/>
        </p:nvSpPr>
        <p:spPr>
          <a:xfrm>
            <a:off x="6715010" y="3930734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35" name="Rektangel 34"/>
          <p:cNvSpPr/>
          <p:nvPr/>
        </p:nvSpPr>
        <p:spPr>
          <a:xfrm>
            <a:off x="6859713" y="4162304"/>
            <a:ext cx="908155" cy="29688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Transaktion</a:t>
            </a:r>
            <a:endParaRPr lang="sv-SE" sz="1000" dirty="0"/>
          </a:p>
        </p:txBody>
      </p:sp>
      <p:sp>
        <p:nvSpPr>
          <p:cNvPr id="41" name="Dokument 40"/>
          <p:cNvSpPr/>
          <p:nvPr/>
        </p:nvSpPr>
        <p:spPr>
          <a:xfrm>
            <a:off x="6859712" y="5034645"/>
            <a:ext cx="769697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Dokument</a:t>
            </a:r>
            <a:endParaRPr lang="sv-SE" sz="1000" dirty="0"/>
          </a:p>
        </p:txBody>
      </p:sp>
      <p:sp>
        <p:nvSpPr>
          <p:cNvPr id="43" name="Dokument 42"/>
          <p:cNvSpPr/>
          <p:nvPr/>
        </p:nvSpPr>
        <p:spPr>
          <a:xfrm>
            <a:off x="7802118" y="5034645"/>
            <a:ext cx="843118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Information</a:t>
            </a:r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4" name="Dokument 43"/>
          <p:cNvSpPr/>
          <p:nvPr/>
        </p:nvSpPr>
        <p:spPr>
          <a:xfrm>
            <a:off x="6765441" y="5119008"/>
            <a:ext cx="769697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Dokument</a:t>
            </a:r>
            <a:endParaRPr lang="sv-SE" sz="1000" dirty="0"/>
          </a:p>
        </p:txBody>
      </p:sp>
      <p:sp>
        <p:nvSpPr>
          <p:cNvPr id="45" name="Dokument 44"/>
          <p:cNvSpPr/>
          <p:nvPr/>
        </p:nvSpPr>
        <p:spPr>
          <a:xfrm>
            <a:off x="6701068" y="5203371"/>
            <a:ext cx="834070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Information</a:t>
            </a:r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6" name="Dokument 45"/>
          <p:cNvSpPr/>
          <p:nvPr/>
        </p:nvSpPr>
        <p:spPr>
          <a:xfrm>
            <a:off x="5296919" y="5034645"/>
            <a:ext cx="846706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Information</a:t>
            </a:r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7" name="Dokument 46"/>
          <p:cNvSpPr/>
          <p:nvPr/>
        </p:nvSpPr>
        <p:spPr>
          <a:xfrm>
            <a:off x="4130674" y="5059139"/>
            <a:ext cx="899265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Information</a:t>
            </a:r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48" name="Dokument 47"/>
          <p:cNvSpPr/>
          <p:nvPr/>
        </p:nvSpPr>
        <p:spPr>
          <a:xfrm>
            <a:off x="2929110" y="5034645"/>
            <a:ext cx="769697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Dokument</a:t>
            </a:r>
            <a:endParaRPr lang="sv-SE" sz="1000" dirty="0"/>
          </a:p>
        </p:txBody>
      </p:sp>
      <p:sp>
        <p:nvSpPr>
          <p:cNvPr id="49" name="Dokument 48"/>
          <p:cNvSpPr/>
          <p:nvPr/>
        </p:nvSpPr>
        <p:spPr>
          <a:xfrm>
            <a:off x="1632914" y="4985039"/>
            <a:ext cx="872968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Information</a:t>
            </a:r>
            <a:endParaRPr lang="sv-SE" sz="1000" dirty="0"/>
          </a:p>
          <a:p>
            <a:pPr algn="ctr"/>
            <a:endParaRPr lang="sv-SE" sz="1000" dirty="0"/>
          </a:p>
        </p:txBody>
      </p:sp>
      <p:sp>
        <p:nvSpPr>
          <p:cNvPr id="50" name="Dokument 49"/>
          <p:cNvSpPr/>
          <p:nvPr/>
        </p:nvSpPr>
        <p:spPr>
          <a:xfrm>
            <a:off x="2853780" y="5119008"/>
            <a:ext cx="769697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>Dokument</a:t>
            </a:r>
            <a:endParaRPr lang="sv-SE" sz="1000" dirty="0"/>
          </a:p>
        </p:txBody>
      </p:sp>
      <p:sp>
        <p:nvSpPr>
          <p:cNvPr id="51" name="Dokument 50"/>
          <p:cNvSpPr/>
          <p:nvPr/>
        </p:nvSpPr>
        <p:spPr>
          <a:xfrm>
            <a:off x="2780293" y="5266215"/>
            <a:ext cx="843184" cy="473526"/>
          </a:xfrm>
          <a:prstGeom prst="flowChartDocumen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v-SE" sz="1000" dirty="0" smtClean="0"/>
              <a:t/>
            </a:r>
            <a:br>
              <a:rPr lang="sv-SE" sz="1000" dirty="0" smtClean="0"/>
            </a:br>
            <a:r>
              <a:rPr lang="sv-SE" sz="1000" dirty="0" smtClean="0"/>
              <a:t>Information</a:t>
            </a:r>
            <a:endParaRPr lang="sv-SE" sz="1000" dirty="0"/>
          </a:p>
          <a:p>
            <a:pPr algn="ctr"/>
            <a:endParaRPr lang="sv-SE" sz="1000" dirty="0"/>
          </a:p>
        </p:txBody>
      </p:sp>
      <p:cxnSp>
        <p:nvCxnSpPr>
          <p:cNvPr id="55" name="Rak pil 54"/>
          <p:cNvCxnSpPr/>
          <p:nvPr/>
        </p:nvCxnSpPr>
        <p:spPr>
          <a:xfrm flipH="1">
            <a:off x="8205879" y="4073484"/>
            <a:ext cx="1" cy="9115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Rak pil 56"/>
          <p:cNvCxnSpPr>
            <a:endCxn id="27" idx="0"/>
          </p:cNvCxnSpPr>
          <p:nvPr/>
        </p:nvCxnSpPr>
        <p:spPr>
          <a:xfrm flipH="1">
            <a:off x="8205879" y="3326946"/>
            <a:ext cx="31665" cy="4256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Rak pil 58"/>
          <p:cNvCxnSpPr/>
          <p:nvPr/>
        </p:nvCxnSpPr>
        <p:spPr>
          <a:xfrm>
            <a:off x="3273826" y="4209802"/>
            <a:ext cx="36052" cy="775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Rak pil 59"/>
          <p:cNvCxnSpPr/>
          <p:nvPr/>
        </p:nvCxnSpPr>
        <p:spPr>
          <a:xfrm flipH="1">
            <a:off x="2005795" y="3930734"/>
            <a:ext cx="6671" cy="10543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Rak pil 60"/>
          <p:cNvCxnSpPr/>
          <p:nvPr/>
        </p:nvCxnSpPr>
        <p:spPr>
          <a:xfrm flipH="1">
            <a:off x="4416818" y="3107624"/>
            <a:ext cx="4081" cy="64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Rak pil 61"/>
          <p:cNvCxnSpPr/>
          <p:nvPr/>
        </p:nvCxnSpPr>
        <p:spPr>
          <a:xfrm flipH="1">
            <a:off x="2005795" y="3089007"/>
            <a:ext cx="4081" cy="64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ak pil 64"/>
          <p:cNvCxnSpPr/>
          <p:nvPr/>
        </p:nvCxnSpPr>
        <p:spPr>
          <a:xfrm flipH="1">
            <a:off x="5755230" y="4332761"/>
            <a:ext cx="4081" cy="64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ak pil 65"/>
          <p:cNvCxnSpPr/>
          <p:nvPr/>
        </p:nvCxnSpPr>
        <p:spPr>
          <a:xfrm flipH="1">
            <a:off x="4452363" y="4065564"/>
            <a:ext cx="6671" cy="9194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ak pil 68"/>
          <p:cNvCxnSpPr/>
          <p:nvPr/>
        </p:nvCxnSpPr>
        <p:spPr>
          <a:xfrm flipH="1">
            <a:off x="7237193" y="4356840"/>
            <a:ext cx="4081" cy="6407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ak pil 70"/>
          <p:cNvCxnSpPr/>
          <p:nvPr/>
        </p:nvCxnSpPr>
        <p:spPr>
          <a:xfrm>
            <a:off x="3259203" y="3372593"/>
            <a:ext cx="23751" cy="30875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ak pil 72"/>
          <p:cNvCxnSpPr/>
          <p:nvPr/>
        </p:nvCxnSpPr>
        <p:spPr>
          <a:xfrm>
            <a:off x="5530885" y="3372593"/>
            <a:ext cx="4864" cy="35428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ak pil 73"/>
          <p:cNvCxnSpPr/>
          <p:nvPr/>
        </p:nvCxnSpPr>
        <p:spPr>
          <a:xfrm>
            <a:off x="6883129" y="3398452"/>
            <a:ext cx="11721" cy="33133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ruta 77"/>
          <p:cNvSpPr txBox="1"/>
          <p:nvPr/>
        </p:nvSpPr>
        <p:spPr>
          <a:xfrm>
            <a:off x="348013" y="1816925"/>
            <a:ext cx="95410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Processnivå</a:t>
            </a:r>
            <a:endParaRPr lang="sv-SE" sz="1100" dirty="0"/>
          </a:p>
        </p:txBody>
      </p:sp>
      <p:sp>
        <p:nvSpPr>
          <p:cNvPr id="79" name="textruta 78"/>
          <p:cNvSpPr txBox="1"/>
          <p:nvPr/>
        </p:nvSpPr>
        <p:spPr>
          <a:xfrm>
            <a:off x="401454" y="2919988"/>
            <a:ext cx="10086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Aktivitetsnivå</a:t>
            </a:r>
            <a:endParaRPr lang="sv-SE" sz="1100" dirty="0"/>
          </a:p>
        </p:txBody>
      </p:sp>
      <p:sp>
        <p:nvSpPr>
          <p:cNvPr id="80" name="textruta 79"/>
          <p:cNvSpPr txBox="1"/>
          <p:nvPr/>
        </p:nvSpPr>
        <p:spPr>
          <a:xfrm>
            <a:off x="196377" y="3761441"/>
            <a:ext cx="125226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Transaktionsnivå</a:t>
            </a:r>
            <a:endParaRPr lang="sv-SE" sz="1100" dirty="0"/>
          </a:p>
        </p:txBody>
      </p:sp>
      <p:sp>
        <p:nvSpPr>
          <p:cNvPr id="81" name="textruta 80"/>
          <p:cNvSpPr txBox="1"/>
          <p:nvPr/>
        </p:nvSpPr>
        <p:spPr>
          <a:xfrm>
            <a:off x="475012" y="5090997"/>
            <a:ext cx="8883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100" dirty="0" smtClean="0"/>
              <a:t>Information</a:t>
            </a:r>
            <a:endParaRPr lang="sv-SE" sz="1100" dirty="0"/>
          </a:p>
        </p:txBody>
      </p:sp>
    </p:spTree>
    <p:extLst>
      <p:ext uri="{BB962C8B-B14F-4D97-AF65-F5344CB8AC3E}">
        <p14:creationId xmlns:p14="http://schemas.microsoft.com/office/powerpoint/2010/main" val="1834755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C: Identifiera </a:t>
            </a:r>
            <a:r>
              <a:rPr lang="sv-SE" dirty="0" smtClean="0"/>
              <a:t>dokumentationsbehov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/>
              <a:t>Vilken dokumentation finns i dagsläget i respektive process och aktivitet? Typer av </a:t>
            </a:r>
            <a:r>
              <a:rPr lang="sv-SE" sz="1600" dirty="0" err="1"/>
              <a:t>records</a:t>
            </a:r>
            <a:r>
              <a:rPr lang="sv-SE" sz="1600" dirty="0"/>
              <a:t>. Vilken information genererar olika </a:t>
            </a:r>
            <a:r>
              <a:rPr lang="sv-SE" sz="1600" dirty="0" smtClean="0"/>
              <a:t>aktiviteter?</a:t>
            </a:r>
          </a:p>
          <a:p>
            <a:r>
              <a:rPr lang="sv-SE" sz="1600" dirty="0" smtClean="0"/>
              <a:t>Saknas någon dokumentation? Är det tillräckligt?</a:t>
            </a:r>
            <a:endParaRPr lang="sv-SE" sz="1600" dirty="0"/>
          </a:p>
          <a:p>
            <a:r>
              <a:rPr lang="sv-SE" sz="1600" dirty="0" smtClean="0"/>
              <a:t>Bestäm vilken information som </a:t>
            </a:r>
            <a:r>
              <a:rPr lang="sv-SE" sz="1600" dirty="0" smtClean="0"/>
              <a:t>bör skapas i varje </a:t>
            </a:r>
            <a:r>
              <a:rPr lang="sv-SE" sz="1600" dirty="0" smtClean="0"/>
              <a:t>process och hur det ska dokumenteras </a:t>
            </a:r>
          </a:p>
          <a:p>
            <a:r>
              <a:rPr lang="sv-SE" sz="1600" dirty="0" smtClean="0"/>
              <a:t>Bedöm </a:t>
            </a:r>
            <a:r>
              <a:rPr lang="sv-SE" sz="1600" dirty="0" smtClean="0"/>
              <a:t>dokumentationsbehov utifrån en noggrann analys av varje verksamhet/process, aktivitet och transaktion</a:t>
            </a:r>
          </a:p>
          <a:p>
            <a:r>
              <a:rPr lang="sv-SE" sz="1600" dirty="0" smtClean="0"/>
              <a:t>Beakta risker som är förknippade med frånvaro av dokumentation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50343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Krav på dokumenthantering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dirty="0" smtClean="0"/>
              <a:t>Krav på dokumenthantering kan ställas från lagstiftare eller organisationens kontext, tex gällande:</a:t>
            </a:r>
          </a:p>
          <a:p>
            <a:r>
              <a:rPr lang="sv-SE" sz="1600" dirty="0" smtClean="0"/>
              <a:t>Vid skapande av handlingar</a:t>
            </a:r>
          </a:p>
          <a:p>
            <a:r>
              <a:rPr lang="sv-SE" sz="1600" dirty="0" smtClean="0"/>
              <a:t>Bevarande och gallring</a:t>
            </a:r>
          </a:p>
          <a:p>
            <a:r>
              <a:rPr lang="sv-SE" sz="1600" dirty="0" smtClean="0"/>
              <a:t>Tillgänglighet</a:t>
            </a:r>
          </a:p>
          <a:p>
            <a:r>
              <a:rPr lang="sv-SE" sz="1600" dirty="0" smtClean="0"/>
              <a:t>Innehåll</a:t>
            </a:r>
          </a:p>
          <a:p>
            <a:r>
              <a:rPr lang="sv-SE" sz="1600" dirty="0" smtClean="0"/>
              <a:t>Form och struktur</a:t>
            </a:r>
          </a:p>
          <a:p>
            <a:r>
              <a:rPr lang="sv-SE" sz="1600" dirty="0" smtClean="0"/>
              <a:t>Kvalitetsaspekter</a:t>
            </a:r>
          </a:p>
          <a:p>
            <a:r>
              <a:rPr lang="sv-SE" sz="1600" dirty="0" smtClean="0"/>
              <a:t>Risker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1956673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Värdering </a:t>
            </a:r>
            <a:r>
              <a:rPr lang="sv-SE" dirty="0" smtClean="0"/>
              <a:t>av information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Värdering vad som ska bevaras/gallras</a:t>
            </a:r>
          </a:p>
          <a:p>
            <a:r>
              <a:rPr lang="sv-SE" sz="1600" dirty="0" smtClean="0"/>
              <a:t>Processen där organisationen identifierar krav för att bevara information</a:t>
            </a:r>
          </a:p>
          <a:p>
            <a:r>
              <a:rPr lang="sv-SE" sz="1600" dirty="0" smtClean="0"/>
              <a:t>Beslut om vilken information som ska fångas/skapas</a:t>
            </a:r>
          </a:p>
          <a:p>
            <a:r>
              <a:rPr lang="sv-SE" sz="1600" dirty="0" smtClean="0"/>
              <a:t>Beslut om hur länge den ska bevaras</a:t>
            </a:r>
          </a:p>
          <a:p>
            <a:r>
              <a:rPr lang="sv-SE" sz="1600" dirty="0" smtClean="0"/>
              <a:t>Gallringsutredning</a:t>
            </a:r>
          </a:p>
          <a:p>
            <a:r>
              <a:rPr lang="sv-SE" sz="1600" dirty="0" smtClean="0"/>
              <a:t>Bedömning utifrån analys av verksamhet och aktiviteter</a:t>
            </a:r>
          </a:p>
          <a:p>
            <a:r>
              <a:rPr lang="sv-SE" sz="1600" dirty="0" err="1" smtClean="0"/>
              <a:t>Ev</a:t>
            </a:r>
            <a:r>
              <a:rPr lang="sv-SE" sz="1600" dirty="0" smtClean="0"/>
              <a:t> krav på ny dokumentation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74843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Potentiella användare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Verksamheten själv</a:t>
            </a:r>
            <a:endParaRPr lang="sv-SE" sz="1600" dirty="0" smtClean="0"/>
          </a:p>
          <a:p>
            <a:r>
              <a:rPr lang="sv-SE" sz="1600" dirty="0" smtClean="0"/>
              <a:t>Myndigheter</a:t>
            </a:r>
          </a:p>
          <a:p>
            <a:r>
              <a:rPr lang="sv-SE" sz="1600" dirty="0" smtClean="0"/>
              <a:t>Medborgare, företag, entreprenörer </a:t>
            </a:r>
            <a:endParaRPr lang="sv-SE" sz="1600" dirty="0" smtClean="0"/>
          </a:p>
          <a:p>
            <a:r>
              <a:rPr lang="sv-SE" sz="1600" dirty="0" smtClean="0"/>
              <a:t>Medier/journalister</a:t>
            </a:r>
          </a:p>
          <a:p>
            <a:r>
              <a:rPr lang="sv-SE" sz="1600" dirty="0" smtClean="0"/>
              <a:t>Skolor</a:t>
            </a:r>
          </a:p>
          <a:p>
            <a:r>
              <a:rPr lang="sv-SE" sz="1600" dirty="0" smtClean="0"/>
              <a:t>Forskare</a:t>
            </a:r>
          </a:p>
          <a:p>
            <a:r>
              <a:rPr lang="sv-SE" sz="1600" dirty="0" smtClean="0"/>
              <a:t>IT-system</a:t>
            </a:r>
            <a:endParaRPr lang="sv-SE" sz="1600" dirty="0" smtClean="0"/>
          </a:p>
          <a:p>
            <a:r>
              <a:rPr lang="sv-SE" sz="1600" dirty="0" err="1" smtClean="0"/>
              <a:t>mfl</a:t>
            </a:r>
            <a:r>
              <a:rPr lang="sv-SE" sz="1600" dirty="0" smtClean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5716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Informationsstyrning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1600" dirty="0" smtClean="0"/>
              <a:t>Dokumenthanteringsplaner ett styrmedel</a:t>
            </a:r>
          </a:p>
          <a:p>
            <a:r>
              <a:rPr lang="sv-SE" sz="1600" dirty="0" smtClean="0"/>
              <a:t>Styrdokument </a:t>
            </a:r>
            <a:r>
              <a:rPr lang="sv-SE" sz="1600" dirty="0" smtClean="0"/>
              <a:t>för hur arkivinformation/</a:t>
            </a:r>
            <a:r>
              <a:rPr lang="sv-SE" sz="1600" dirty="0" err="1" smtClean="0"/>
              <a:t>records</a:t>
            </a:r>
            <a:r>
              <a:rPr lang="sv-SE" sz="1600" dirty="0" smtClean="0"/>
              <a:t> ska hanteras</a:t>
            </a:r>
          </a:p>
          <a:p>
            <a:r>
              <a:rPr lang="sv-SE" sz="1600" dirty="0" smtClean="0"/>
              <a:t>Sammanställning av de </a:t>
            </a:r>
            <a:r>
              <a:rPr lang="sv-SE" sz="1600" dirty="0" err="1" smtClean="0"/>
              <a:t>records</a:t>
            </a:r>
            <a:r>
              <a:rPr lang="sv-SE" sz="1600" dirty="0" smtClean="0"/>
              <a:t> som används i aktuell verksamhet </a:t>
            </a:r>
          </a:p>
          <a:p>
            <a:r>
              <a:rPr lang="sv-SE" sz="1600" dirty="0" smtClean="0"/>
              <a:t>Anger tex:</a:t>
            </a:r>
            <a:br>
              <a:rPr lang="sv-SE" sz="1600" dirty="0" smtClean="0"/>
            </a:br>
            <a:r>
              <a:rPr lang="sv-SE" sz="1600" dirty="0" smtClean="0"/>
              <a:t>- typer av </a:t>
            </a:r>
            <a:r>
              <a:rPr lang="sv-SE" sz="1600" dirty="0" err="1" smtClean="0"/>
              <a:t>records</a:t>
            </a: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- medium</a:t>
            </a:r>
            <a:br>
              <a:rPr lang="sv-SE" sz="1600" dirty="0" smtClean="0"/>
            </a:br>
            <a:r>
              <a:rPr lang="sv-SE" sz="1600" dirty="0" smtClean="0"/>
              <a:t>- förvaringsplats</a:t>
            </a:r>
            <a:br>
              <a:rPr lang="sv-SE" sz="1600" dirty="0" smtClean="0"/>
            </a:br>
            <a:r>
              <a:rPr lang="sv-SE" sz="1600" dirty="0" smtClean="0"/>
              <a:t>- bevarande/gallring &amp; </a:t>
            </a:r>
            <a:r>
              <a:rPr lang="sv-SE" sz="1600" dirty="0" err="1" smtClean="0"/>
              <a:t>ev</a:t>
            </a:r>
            <a:r>
              <a:rPr lang="sv-SE" sz="1600" dirty="0" smtClean="0"/>
              <a:t> gallringsfrist</a:t>
            </a:r>
            <a:br>
              <a:rPr lang="sv-SE" sz="1600" dirty="0" smtClean="0"/>
            </a:br>
            <a:r>
              <a:rPr lang="sv-SE" sz="1600" dirty="0" smtClean="0"/>
              <a:t>- information om processer och </a:t>
            </a:r>
            <a:r>
              <a:rPr lang="sv-SE" sz="1600" dirty="0" smtClean="0"/>
              <a:t>aktiviteter</a:t>
            </a:r>
          </a:p>
          <a:p>
            <a:r>
              <a:rPr lang="sv-SE" sz="1600" dirty="0" smtClean="0"/>
              <a:t>Redovisar informationen utifrån verksamhetens processer</a:t>
            </a:r>
            <a:endParaRPr lang="sv-SE" sz="1600" dirty="0" smtClean="0"/>
          </a:p>
          <a:p>
            <a:r>
              <a:rPr lang="sv-SE" sz="1600" dirty="0" smtClean="0"/>
              <a:t>Kan samordnas med informationssäkerhetsklassningen</a:t>
            </a:r>
          </a:p>
        </p:txBody>
      </p:sp>
    </p:spTree>
    <p:extLst>
      <p:ext uri="{BB962C8B-B14F-4D97-AF65-F5344CB8AC3E}">
        <p14:creationId xmlns:p14="http://schemas.microsoft.com/office/powerpoint/2010/main" val="256827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markal\Desktop\Uppdragsutbildning\HEMAB\id987_dokumenthanteringsplan buns kansli[1]_Sida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7204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Sätt att beskriva en verksamhet</a:t>
            </a:r>
          </a:p>
          <a:p>
            <a:r>
              <a:rPr lang="sv-SE" sz="1600" dirty="0" smtClean="0"/>
              <a:t>Har tydlig början och slut</a:t>
            </a:r>
          </a:p>
          <a:p>
            <a:r>
              <a:rPr lang="sv-SE" sz="1600" dirty="0" smtClean="0"/>
              <a:t>Innehåller ett antal aktiviteter</a:t>
            </a:r>
          </a:p>
          <a:p>
            <a:r>
              <a:rPr lang="sv-SE" sz="1600" dirty="0" smtClean="0"/>
              <a:t>Ska leverera/resultera i något till någon</a:t>
            </a:r>
          </a:p>
          <a:p>
            <a:r>
              <a:rPr lang="sv-SE" sz="1600" dirty="0" smtClean="0"/>
              <a:t>Horisontell</a:t>
            </a:r>
          </a:p>
          <a:p>
            <a:r>
              <a:rPr lang="sv-SE" sz="1600" dirty="0" smtClean="0"/>
              <a:t>Genererar information 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275909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0" y="612958"/>
            <a:ext cx="7912894" cy="652145"/>
          </a:xfrm>
        </p:spPr>
        <p:txBody>
          <a:bodyPr/>
          <a:lstStyle/>
          <a:p>
            <a:r>
              <a:rPr lang="sv-SE" dirty="0" smtClean="0"/>
              <a:t>Exempel process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6" y="1265104"/>
            <a:ext cx="8877300" cy="5548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6699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Processkartläggning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Kartläggning och redovisning av processer – visualiserar verksamheten. Skapa förståelse för hur olika delar samverkar i en större helhet, vem som är mottagare och vad riktningen är.</a:t>
            </a:r>
          </a:p>
          <a:p>
            <a:r>
              <a:rPr lang="sv-SE" sz="1600" dirty="0" smtClean="0"/>
              <a:t>Visar vad som ska göras, för vem, vilka aktiviteter</a:t>
            </a:r>
          </a:p>
          <a:p>
            <a:r>
              <a:rPr lang="sv-SE" sz="1600" dirty="0" smtClean="0"/>
              <a:t>Vilken dokumentation/informationsflöden som ingår i processerna, och andra resurser </a:t>
            </a:r>
          </a:p>
          <a:p>
            <a:r>
              <a:rPr lang="sv-SE" sz="1600" dirty="0" smtClean="0"/>
              <a:t>Visar hur man ska uppnå verksamhetens mål</a:t>
            </a:r>
          </a:p>
          <a:p>
            <a:r>
              <a:rPr lang="sv-SE" sz="1600" dirty="0" smtClean="0"/>
              <a:t>Arbetssätt</a:t>
            </a: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22025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96348" y="568526"/>
            <a:ext cx="7896659" cy="736844"/>
          </a:xfrm>
        </p:spPr>
        <p:txBody>
          <a:bodyPr/>
          <a:lstStyle/>
          <a:p>
            <a:r>
              <a:rPr lang="sv-SE" dirty="0" smtClean="0"/>
              <a:t>Vad påverkar vad som dokumenteras?</a:t>
            </a:r>
            <a:endParaRPr lang="sv-SE" dirty="0"/>
          </a:p>
        </p:txBody>
      </p:sp>
      <p:cxnSp>
        <p:nvCxnSpPr>
          <p:cNvPr id="5" name="Rak pil 4"/>
          <p:cNvCxnSpPr/>
          <p:nvPr/>
        </p:nvCxnSpPr>
        <p:spPr>
          <a:xfrm>
            <a:off x="3657601" y="1845376"/>
            <a:ext cx="1034097" cy="7098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ruta 5"/>
          <p:cNvSpPr txBox="1"/>
          <p:nvPr/>
        </p:nvSpPr>
        <p:spPr>
          <a:xfrm>
            <a:off x="4318235" y="2608652"/>
            <a:ext cx="20681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/>
              <a:t>K</a:t>
            </a:r>
            <a:r>
              <a:rPr lang="da-DK" sz="1200" dirty="0" smtClean="0"/>
              <a:t>rav </a:t>
            </a:r>
            <a:r>
              <a:rPr lang="da-DK" sz="1200" dirty="0"/>
              <a:t>på dokumenthantering</a:t>
            </a:r>
          </a:p>
          <a:p>
            <a:endParaRPr lang="sv-SE" dirty="0"/>
          </a:p>
        </p:txBody>
      </p:sp>
      <p:cxnSp>
        <p:nvCxnSpPr>
          <p:cNvPr id="10" name="Rak pil 9"/>
          <p:cNvCxnSpPr/>
          <p:nvPr/>
        </p:nvCxnSpPr>
        <p:spPr>
          <a:xfrm flipH="1">
            <a:off x="4606726" y="2971962"/>
            <a:ext cx="520859" cy="8594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ruta 10"/>
          <p:cNvSpPr txBox="1"/>
          <p:nvPr/>
        </p:nvSpPr>
        <p:spPr>
          <a:xfrm>
            <a:off x="3715473" y="3831382"/>
            <a:ext cx="20681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600" dirty="0" smtClean="0"/>
              <a:t>Uttrycks i ISO 15489</a:t>
            </a:r>
            <a:endParaRPr lang="sv-SE" sz="1600" dirty="0"/>
          </a:p>
        </p:txBody>
      </p:sp>
      <p:sp>
        <p:nvSpPr>
          <p:cNvPr id="13" name="textruta 12"/>
          <p:cNvSpPr txBox="1"/>
          <p:nvPr/>
        </p:nvSpPr>
        <p:spPr>
          <a:xfrm>
            <a:off x="909288" y="1502868"/>
            <a:ext cx="259654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200" dirty="0" smtClean="0"/>
              <a:t>Verksamhetens </a:t>
            </a:r>
            <a:r>
              <a:rPr lang="da-DK" sz="1200" dirty="0"/>
              <a:t>behov, lagstiftning, </a:t>
            </a:r>
            <a:br>
              <a:rPr lang="da-DK" sz="1200" dirty="0"/>
            </a:br>
            <a:r>
              <a:rPr lang="da-DK" sz="1200" dirty="0"/>
              <a:t>ISO 9000, ISO 14000 etc</a:t>
            </a:r>
          </a:p>
          <a:p>
            <a:endParaRPr lang="sv-SE" dirty="0"/>
          </a:p>
        </p:txBody>
      </p:sp>
      <p:sp>
        <p:nvSpPr>
          <p:cNvPr id="16" name="textruta 15"/>
          <p:cNvSpPr txBox="1"/>
          <p:nvPr/>
        </p:nvSpPr>
        <p:spPr>
          <a:xfrm>
            <a:off x="1384640" y="4464448"/>
            <a:ext cx="1739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Kompletteras </a:t>
            </a:r>
            <a:r>
              <a:rPr lang="sv-SE" sz="1200" dirty="0" smtClean="0"/>
              <a:t>med </a:t>
            </a:r>
            <a:r>
              <a:rPr lang="sv-SE" sz="1200" dirty="0" err="1" smtClean="0"/>
              <a:t>bla</a:t>
            </a:r>
            <a:endParaRPr lang="sv-SE" sz="1200" dirty="0"/>
          </a:p>
          <a:p>
            <a:r>
              <a:rPr lang="sv-SE" sz="1200" dirty="0"/>
              <a:t>ISO </a:t>
            </a:r>
            <a:r>
              <a:rPr lang="sv-SE" sz="1200" dirty="0" smtClean="0"/>
              <a:t>23081, ISO 30300</a:t>
            </a:r>
            <a:endParaRPr lang="sv-SE" sz="1200" dirty="0"/>
          </a:p>
        </p:txBody>
      </p:sp>
      <p:sp>
        <p:nvSpPr>
          <p:cNvPr id="17" name="textruta 16"/>
          <p:cNvSpPr txBox="1"/>
          <p:nvPr/>
        </p:nvSpPr>
        <p:spPr>
          <a:xfrm>
            <a:off x="5891514" y="4560243"/>
            <a:ext cx="17283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200" dirty="0"/>
              <a:t>Specifikationer och</a:t>
            </a:r>
          </a:p>
          <a:p>
            <a:r>
              <a:rPr lang="sv-SE" sz="1200" dirty="0"/>
              <a:t>tillämpningar, t ex</a:t>
            </a:r>
          </a:p>
          <a:p>
            <a:r>
              <a:rPr lang="sv-SE" sz="1200" dirty="0"/>
              <a:t>s</a:t>
            </a:r>
            <a:r>
              <a:rPr lang="sv-SE" sz="1200" dirty="0" smtClean="0"/>
              <a:t>tandarder som </a:t>
            </a:r>
            <a:r>
              <a:rPr lang="sv-SE" sz="1200" dirty="0" err="1" smtClean="0"/>
              <a:t>Moreq</a:t>
            </a:r>
            <a:endParaRPr lang="sv-SE" sz="1200" dirty="0"/>
          </a:p>
        </p:txBody>
      </p:sp>
      <p:cxnSp>
        <p:nvCxnSpPr>
          <p:cNvPr id="19" name="Rak pil 18"/>
          <p:cNvCxnSpPr/>
          <p:nvPr/>
        </p:nvCxnSpPr>
        <p:spPr>
          <a:xfrm flipV="1">
            <a:off x="3077442" y="4160147"/>
            <a:ext cx="821804" cy="373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>
            <a:off x="5185458" y="4225048"/>
            <a:ext cx="706056" cy="5317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ruta 22"/>
          <p:cNvSpPr txBox="1"/>
          <p:nvPr/>
        </p:nvSpPr>
        <p:spPr>
          <a:xfrm>
            <a:off x="496348" y="5424667"/>
            <a:ext cx="3430747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000" dirty="0" smtClean="0"/>
              <a:t>ISO 9000 – Kvalitetsledning</a:t>
            </a:r>
            <a:br>
              <a:rPr lang="sv-SE" sz="1000" dirty="0" smtClean="0"/>
            </a:br>
            <a:r>
              <a:rPr lang="sv-SE" sz="1000" dirty="0" smtClean="0"/>
              <a:t>ISO 14000 – Miljöledning</a:t>
            </a:r>
            <a:br>
              <a:rPr lang="sv-SE" sz="1000" dirty="0" smtClean="0"/>
            </a:br>
            <a:r>
              <a:rPr lang="sv-SE" sz="1000" dirty="0" smtClean="0"/>
              <a:t>ISO 15489 – Dokumenthantering</a:t>
            </a:r>
            <a:br>
              <a:rPr lang="sv-SE" sz="1000" dirty="0" smtClean="0"/>
            </a:br>
            <a:r>
              <a:rPr lang="sv-SE" sz="1000" dirty="0" smtClean="0"/>
              <a:t>ISO 23081 – Metadata</a:t>
            </a:r>
            <a:br>
              <a:rPr lang="sv-SE" sz="1000" dirty="0" smtClean="0"/>
            </a:br>
            <a:r>
              <a:rPr lang="sv-SE" sz="1000" dirty="0" smtClean="0"/>
              <a:t>ISO 30300 – Ledningssystem för verksamhetsinformation</a:t>
            </a:r>
            <a:endParaRPr lang="sv-SE" sz="1000" dirty="0"/>
          </a:p>
        </p:txBody>
      </p:sp>
    </p:spTree>
    <p:extLst>
      <p:ext uri="{BB962C8B-B14F-4D97-AF65-F5344CB8AC3E}">
        <p14:creationId xmlns:p14="http://schemas.microsoft.com/office/powerpoint/2010/main" val="3034515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9100" y="1077814"/>
            <a:ext cx="8144510" cy="1109801"/>
          </a:xfrm>
        </p:spPr>
        <p:txBody>
          <a:bodyPr/>
          <a:lstStyle/>
          <a:p>
            <a:r>
              <a:rPr lang="sv-SE" dirty="0" smtClean="0"/>
              <a:t>ISO 15489 Dokumentation – Dokumenthantering </a:t>
            </a:r>
            <a:br>
              <a:rPr lang="sv-SE" dirty="0" smtClean="0"/>
            </a:br>
            <a:r>
              <a:rPr lang="sv-SE" sz="1600" dirty="0" smtClean="0"/>
              <a:t>(</a:t>
            </a:r>
            <a:r>
              <a:rPr lang="sv-SE" sz="1600" dirty="0" err="1" smtClean="0"/>
              <a:t>Records</a:t>
            </a:r>
            <a:r>
              <a:rPr lang="sv-SE" sz="1600" dirty="0" smtClean="0"/>
              <a:t> Management)</a:t>
            </a:r>
            <a:endParaRPr lang="sv-SE" sz="16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29100" y="2187615"/>
            <a:ext cx="7912894" cy="4143737"/>
          </a:xfrm>
        </p:spPr>
        <p:txBody>
          <a:bodyPr/>
          <a:lstStyle/>
          <a:p>
            <a:pPr marL="0" indent="0">
              <a:buNone/>
            </a:pPr>
            <a:r>
              <a:rPr lang="sv-SE" sz="1600" dirty="0" smtClean="0"/>
              <a:t>Del 1</a:t>
            </a:r>
          </a:p>
          <a:p>
            <a:r>
              <a:rPr lang="sv-SE" sz="1600" dirty="0" smtClean="0"/>
              <a:t>Termer och definitioner</a:t>
            </a:r>
          </a:p>
          <a:p>
            <a:r>
              <a:rPr lang="sv-SE" sz="1600" dirty="0" smtClean="0"/>
              <a:t>Krav på dokumenthantering</a:t>
            </a:r>
          </a:p>
          <a:p>
            <a:r>
              <a:rPr lang="sv-SE" sz="1600" dirty="0" smtClean="0"/>
              <a:t>Skapa och fånga </a:t>
            </a:r>
            <a:r>
              <a:rPr lang="sv-SE" sz="1600" dirty="0" err="1" smtClean="0"/>
              <a:t>records</a:t>
            </a:r>
            <a:r>
              <a:rPr lang="sv-SE" sz="1600" dirty="0" smtClean="0"/>
              <a:t> som bevis för verksamhet och som informationstillgång</a:t>
            </a:r>
          </a:p>
          <a:p>
            <a:r>
              <a:rPr lang="sv-SE" sz="1600" dirty="0" smtClean="0"/>
              <a:t>Säkerställa kvalitet hos handlingar; autenticitet, tillförlitlighet, Integritet och användbarhet</a:t>
            </a:r>
          </a:p>
          <a:p>
            <a:r>
              <a:rPr lang="sv-SE" sz="1600" dirty="0" smtClean="0"/>
              <a:t>Policy, rutiner och metoder</a:t>
            </a:r>
            <a:br>
              <a:rPr lang="sv-SE" sz="1600" dirty="0" smtClean="0"/>
            </a:br>
            <a:endParaRPr lang="sv-SE" sz="1600" dirty="0" smtClean="0"/>
          </a:p>
          <a:p>
            <a:pPr marL="0" indent="0">
              <a:buNone/>
            </a:pPr>
            <a:r>
              <a:rPr lang="sv-SE" sz="1600" dirty="0" smtClean="0"/>
              <a:t>Del 2</a:t>
            </a:r>
          </a:p>
          <a:p>
            <a:r>
              <a:rPr lang="sv-SE" sz="1600" dirty="0" smtClean="0"/>
              <a:t>Införandeprocesser</a:t>
            </a:r>
            <a:r>
              <a:rPr lang="sv-SE" sz="1600" dirty="0"/>
              <a:t>, beskrivning dokumenthanteringsprocesser, Teknisk specifikation, riktlinjer, </a:t>
            </a:r>
          </a:p>
        </p:txBody>
      </p:sp>
    </p:spTree>
    <p:extLst>
      <p:ext uri="{BB962C8B-B14F-4D97-AF65-F5344CB8AC3E}">
        <p14:creationId xmlns:p14="http://schemas.microsoft.com/office/powerpoint/2010/main" val="261895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Records</a:t>
            </a:r>
            <a:r>
              <a:rPr lang="sv-SE" dirty="0" smtClean="0"/>
              <a:t> </a:t>
            </a:r>
            <a:r>
              <a:rPr lang="sv-SE" dirty="0" err="1" smtClean="0"/>
              <a:t>requirements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1600" dirty="0" smtClean="0"/>
              <a:t>Verksamhetsbehov</a:t>
            </a:r>
          </a:p>
          <a:p>
            <a:r>
              <a:rPr lang="sv-SE" sz="1600" dirty="0" smtClean="0"/>
              <a:t>Juridiska och regelmässiga krav</a:t>
            </a:r>
          </a:p>
          <a:p>
            <a:r>
              <a:rPr lang="sv-SE" sz="1600" dirty="0" smtClean="0"/>
              <a:t>Samhällsbehov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077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Mittuniversitet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CB9"/>
      </a:accent1>
      <a:accent2>
        <a:srgbClr val="00BFD6"/>
      </a:accent2>
      <a:accent3>
        <a:srgbClr val="007934"/>
      </a:accent3>
      <a:accent4>
        <a:srgbClr val="3FAE2A"/>
      </a:accent4>
      <a:accent5>
        <a:srgbClr val="706259"/>
      </a:accent5>
      <a:accent6>
        <a:srgbClr val="AEA299"/>
      </a:accent6>
      <a:hlink>
        <a:srgbClr val="0563C1"/>
      </a:hlink>
      <a:folHlink>
        <a:srgbClr val="954F72"/>
      </a:folHlink>
    </a:clrScheme>
    <a:fontScheme name="PP Mittuniversitet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nk.potx" id="{56464C4E-17A2-43EA-BA04-745F16BC26A9}" vid="{FF1E9FAE-05A0-463C-B44B-335BE71170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528</TotalTime>
  <Words>1069</Words>
  <Application>Microsoft Office PowerPoint</Application>
  <PresentationFormat>Bildspel på skärmen (4:3)</PresentationFormat>
  <Paragraphs>223</Paragraphs>
  <Slides>36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36</vt:i4>
      </vt:variant>
    </vt:vector>
  </HeadingPairs>
  <TitlesOfParts>
    <vt:vector size="39" baseType="lpstr">
      <vt:lpstr>Arial</vt:lpstr>
      <vt:lpstr>Calibri</vt:lpstr>
      <vt:lpstr>Office-tema</vt:lpstr>
      <vt:lpstr>Verksamhetsanalys &amp; informationskartläggning</vt:lpstr>
      <vt:lpstr>Processer, verksamhetsanalys och information</vt:lpstr>
      <vt:lpstr>Informationskartläggning och verksamhet</vt:lpstr>
      <vt:lpstr>Processer</vt:lpstr>
      <vt:lpstr>Exempel process</vt:lpstr>
      <vt:lpstr>Processkartläggning</vt:lpstr>
      <vt:lpstr>Vad påverkar vad som dokumenteras?</vt:lpstr>
      <vt:lpstr>ISO 15489 Dokumentation – Dokumenthantering  (Records Management)</vt:lpstr>
      <vt:lpstr>Records requirements</vt:lpstr>
      <vt:lpstr>PowerPoint-presentation</vt:lpstr>
      <vt:lpstr>Utformning och införande av dokumenthanteringssystem  ISO 15489:2</vt:lpstr>
      <vt:lpstr>A: Verksamhetsbeskrivning</vt:lpstr>
      <vt:lpstr>PowerPoint-presentation</vt:lpstr>
      <vt:lpstr>Organisationens mål</vt:lpstr>
      <vt:lpstr>Verksamhetsidé</vt:lpstr>
      <vt:lpstr>Vision &amp; Mission</vt:lpstr>
      <vt:lpstr>Intressenter</vt:lpstr>
      <vt:lpstr>B: Analysera verksamhetens processer</vt:lpstr>
      <vt:lpstr>PowerPoint-presentation</vt:lpstr>
      <vt:lpstr>PowerPoint-presentation</vt:lpstr>
      <vt:lpstr>Olika typer av processer</vt:lpstr>
      <vt:lpstr>Olika typer av processer</vt:lpstr>
      <vt:lpstr>Olika typer av processer</vt:lpstr>
      <vt:lpstr>Analys av processer</vt:lpstr>
      <vt:lpstr>Kontextuell analys (Contextual analysis)</vt:lpstr>
      <vt:lpstr>Verksamhetsanalys (functional analysis)</vt:lpstr>
      <vt:lpstr>Process analys (Sequential analysis)</vt:lpstr>
      <vt:lpstr>”nivåer”</vt:lpstr>
      <vt:lpstr>PowerPoint-presentation</vt:lpstr>
      <vt:lpstr>PowerPoint-presentation</vt:lpstr>
      <vt:lpstr>C: Identifiera dokumentationsbehov</vt:lpstr>
      <vt:lpstr>Krav på dokumenthantering</vt:lpstr>
      <vt:lpstr>Värdering av information</vt:lpstr>
      <vt:lpstr>Potentiella användare</vt:lpstr>
      <vt:lpstr>Informationsstyrning</vt:lpstr>
      <vt:lpstr>PowerPoint-presentation</vt:lpstr>
    </vt:vector>
  </TitlesOfParts>
  <Company>Mittuniversitetet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Verksamhetsanalys</dc:title>
  <dc:creator>Engvall Tove</dc:creator>
  <cp:lastModifiedBy>Engvall Tove</cp:lastModifiedBy>
  <cp:revision>53</cp:revision>
  <cp:lastPrinted>2015-05-26T13:42:18Z</cp:lastPrinted>
  <dcterms:created xsi:type="dcterms:W3CDTF">2016-01-19T00:17:35Z</dcterms:created>
  <dcterms:modified xsi:type="dcterms:W3CDTF">2017-01-28T10:18:29Z</dcterms:modified>
</cp:coreProperties>
</file>